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6858000" cx="9144000"/>
  <p:notesSz cx="6980225" cy="9210675"/>
  <p:embeddedFontLst>
    <p:embeddedFont>
      <p:font typeface="Montserrat"/>
      <p:regular r:id="rId33"/>
      <p:bold r:id="rId34"/>
      <p:italic r:id="rId35"/>
      <p:boldItalic r:id="rId36"/>
    </p:embeddedFont>
    <p:embeddedFont>
      <p:font typeface="Lat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Montserrat-regular.fnt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Montserrat-italic.fntdata"/><Relationship Id="rId12" Type="http://schemas.openxmlformats.org/officeDocument/2006/relationships/slide" Target="slides/slide8.xml"/><Relationship Id="rId34" Type="http://schemas.openxmlformats.org/officeDocument/2006/relationships/font" Target="fonts/Montserrat-bold.fntdata"/><Relationship Id="rId15" Type="http://schemas.openxmlformats.org/officeDocument/2006/relationships/slide" Target="slides/slide11.xml"/><Relationship Id="rId37" Type="http://schemas.openxmlformats.org/officeDocument/2006/relationships/font" Target="fonts/Lato-regular.fntdata"/><Relationship Id="rId14" Type="http://schemas.openxmlformats.org/officeDocument/2006/relationships/slide" Target="slides/slide10.xml"/><Relationship Id="rId36" Type="http://schemas.openxmlformats.org/officeDocument/2006/relationships/font" Target="fonts/Montserrat-boldItalic.fntdata"/><Relationship Id="rId17" Type="http://schemas.openxmlformats.org/officeDocument/2006/relationships/slide" Target="slides/slide13.xml"/><Relationship Id="rId39" Type="http://schemas.openxmlformats.org/officeDocument/2006/relationships/font" Target="fonts/Lato-italic.fntdata"/><Relationship Id="rId16" Type="http://schemas.openxmlformats.org/officeDocument/2006/relationships/slide" Target="slides/slide12.xml"/><Relationship Id="rId38" Type="http://schemas.openxmlformats.org/officeDocument/2006/relationships/font" Target="fonts/Lato-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63600" y="690800"/>
            <a:ext cx="4653700" cy="3454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98000" y="4375050"/>
            <a:ext cx="5584175" cy="414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p3: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169714126c_0_7: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69714126c_0_7:notes"/>
          <p:cNvSpPr txBox="1"/>
          <p:nvPr>
            <p:ph idx="1" type="body"/>
          </p:nvPr>
        </p:nvSpPr>
        <p:spPr>
          <a:xfrm>
            <a:off x="698000" y="4375050"/>
            <a:ext cx="5584200" cy="414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18: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8: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19: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9: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p20: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0: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p21: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1: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169714126c_0_0: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69714126c_0_0:notes"/>
          <p:cNvSpPr txBox="1"/>
          <p:nvPr>
            <p:ph idx="1" type="body"/>
          </p:nvPr>
        </p:nvSpPr>
        <p:spPr>
          <a:xfrm>
            <a:off x="698000" y="4375050"/>
            <a:ext cx="5584200" cy="414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65f9599ec_0_16: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65f9599ec_0_16:notes"/>
          <p:cNvSpPr txBox="1"/>
          <p:nvPr>
            <p:ph idx="1" type="body"/>
          </p:nvPr>
        </p:nvSpPr>
        <p:spPr>
          <a:xfrm>
            <a:off x="698000" y="4375050"/>
            <a:ext cx="5584200" cy="414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p13: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3: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p23: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3: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p24: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4: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5: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p25: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5: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p26: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6: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p27: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7: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p28: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8: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p29: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9: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30: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0: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p31: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1: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p32: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2: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5220138db3_1_478: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5220138db3_1_478:notes"/>
          <p:cNvSpPr txBox="1"/>
          <p:nvPr>
            <p:ph idx="1" type="body"/>
          </p:nvPr>
        </p:nvSpPr>
        <p:spPr>
          <a:xfrm>
            <a:off x="698000" y="4375050"/>
            <a:ext cx="5584200" cy="414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p7: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7: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p8: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8: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p11: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1: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p12: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p10: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0: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65f9599ec_0_26: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65f9599ec_0_26: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p14:notes"/>
          <p:cNvSpPr txBox="1"/>
          <p:nvPr>
            <p:ph idx="1" type="body"/>
          </p:nvPr>
        </p:nvSpPr>
        <p:spPr>
          <a:xfrm>
            <a:off x="698000" y="4375050"/>
            <a:ext cx="5584200" cy="41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4:notes"/>
          <p:cNvSpPr/>
          <p:nvPr>
            <p:ph idx="2" type="sldImg"/>
          </p:nvPr>
        </p:nvSpPr>
        <p:spPr>
          <a:xfrm>
            <a:off x="1163600" y="690800"/>
            <a:ext cx="4653600" cy="345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226400" y="274573"/>
            <a:ext cx="21915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654"/>
            <a:ext cx="5153705" cy="6845694"/>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2104533"/>
            <a:ext cx="5017500" cy="21051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5233233"/>
            <a:ext cx="3470700" cy="674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6857248"/>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712900"/>
            <a:ext cx="4776000" cy="1734300"/>
          </a:xfrm>
          <a:prstGeom prst="rect">
            <a:avLst/>
          </a:prstGeom>
        </p:spPr>
        <p:txBody>
          <a:bodyPr anchorCtr="0" anchor="t" bIns="91425" lIns="91425" spcFirstLastPara="1" rIns="91425" wrap="square" tIns="91425">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3524166"/>
            <a:ext cx="4776000" cy="1625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Google Shape;12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30" name="Shape 130"/>
        <p:cNvGrpSpPr/>
        <p:nvPr/>
      </p:nvGrpSpPr>
      <p:grpSpPr>
        <a:xfrm>
          <a:off x="0" y="0"/>
          <a:ext cx="0" cy="0"/>
          <a:chOff x="0" y="0"/>
          <a:chExt cx="0" cy="0"/>
        </a:xfrm>
      </p:grpSpPr>
      <p:sp>
        <p:nvSpPr>
          <p:cNvPr id="131" name="Google Shape;131;p1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800"/>
              <a:buNone/>
              <a:defRPr sz="4400">
                <a:solidFill>
                  <a:schemeClr val="dk2"/>
                </a:solidFill>
                <a:latin typeface="Arial"/>
                <a:ea typeface="Arial"/>
                <a:cs typeface="Arial"/>
                <a:sym typeface="Arial"/>
              </a:defRPr>
            </a:lvl1pPr>
            <a:lvl2pPr lvl="1" rtl="0" algn="ctr">
              <a:spcBef>
                <a:spcPts val="0"/>
              </a:spcBef>
              <a:spcAft>
                <a:spcPts val="0"/>
              </a:spcAft>
              <a:buSzPts val="2800"/>
              <a:buNone/>
              <a:defRPr sz="4400">
                <a:solidFill>
                  <a:schemeClr val="dk2"/>
                </a:solidFill>
                <a:latin typeface="Arial"/>
                <a:ea typeface="Arial"/>
                <a:cs typeface="Arial"/>
                <a:sym typeface="Arial"/>
              </a:defRPr>
            </a:lvl2pPr>
            <a:lvl3pPr lvl="2" rtl="0" algn="ctr">
              <a:spcBef>
                <a:spcPts val="0"/>
              </a:spcBef>
              <a:spcAft>
                <a:spcPts val="0"/>
              </a:spcAft>
              <a:buSzPts val="2800"/>
              <a:buNone/>
              <a:defRPr sz="4400">
                <a:solidFill>
                  <a:schemeClr val="dk2"/>
                </a:solidFill>
                <a:latin typeface="Arial"/>
                <a:ea typeface="Arial"/>
                <a:cs typeface="Arial"/>
                <a:sym typeface="Arial"/>
              </a:defRPr>
            </a:lvl3pPr>
            <a:lvl4pPr lvl="3" rtl="0" algn="ctr">
              <a:spcBef>
                <a:spcPts val="0"/>
              </a:spcBef>
              <a:spcAft>
                <a:spcPts val="0"/>
              </a:spcAft>
              <a:buSzPts val="2800"/>
              <a:buNone/>
              <a:defRPr sz="4400">
                <a:solidFill>
                  <a:schemeClr val="dk2"/>
                </a:solidFill>
                <a:latin typeface="Arial"/>
                <a:ea typeface="Arial"/>
                <a:cs typeface="Arial"/>
                <a:sym typeface="Arial"/>
              </a:defRPr>
            </a:lvl4pPr>
            <a:lvl5pPr lvl="4" rtl="0" algn="ctr">
              <a:spcBef>
                <a:spcPts val="0"/>
              </a:spcBef>
              <a:spcAft>
                <a:spcPts val="0"/>
              </a:spcAft>
              <a:buSzPts val="2800"/>
              <a:buNone/>
              <a:defRPr sz="4400">
                <a:solidFill>
                  <a:schemeClr val="dk2"/>
                </a:solidFill>
                <a:latin typeface="Arial"/>
                <a:ea typeface="Arial"/>
                <a:cs typeface="Arial"/>
                <a:sym typeface="Arial"/>
              </a:defRPr>
            </a:lvl5pPr>
            <a:lvl6pPr lvl="5" marL="457200" rtl="0" algn="ctr">
              <a:spcBef>
                <a:spcPts val="0"/>
              </a:spcBef>
              <a:spcAft>
                <a:spcPts val="0"/>
              </a:spcAft>
              <a:buSzPts val="2800"/>
              <a:buNone/>
              <a:defRPr sz="4400">
                <a:solidFill>
                  <a:schemeClr val="dk2"/>
                </a:solidFill>
                <a:latin typeface="Arial"/>
                <a:ea typeface="Arial"/>
                <a:cs typeface="Arial"/>
                <a:sym typeface="Arial"/>
              </a:defRPr>
            </a:lvl6pPr>
            <a:lvl7pPr lvl="6" marL="914400" rtl="0" algn="ctr">
              <a:spcBef>
                <a:spcPts val="0"/>
              </a:spcBef>
              <a:spcAft>
                <a:spcPts val="0"/>
              </a:spcAft>
              <a:buSzPts val="2800"/>
              <a:buNone/>
              <a:defRPr sz="4400">
                <a:solidFill>
                  <a:schemeClr val="dk2"/>
                </a:solidFill>
                <a:latin typeface="Arial"/>
                <a:ea typeface="Arial"/>
                <a:cs typeface="Arial"/>
                <a:sym typeface="Arial"/>
              </a:defRPr>
            </a:lvl7pPr>
            <a:lvl8pPr lvl="7" marL="1371600" rtl="0" algn="ctr">
              <a:spcBef>
                <a:spcPts val="0"/>
              </a:spcBef>
              <a:spcAft>
                <a:spcPts val="0"/>
              </a:spcAft>
              <a:buSzPts val="2800"/>
              <a:buNone/>
              <a:defRPr sz="4400">
                <a:solidFill>
                  <a:schemeClr val="dk2"/>
                </a:solidFill>
                <a:latin typeface="Arial"/>
                <a:ea typeface="Arial"/>
                <a:cs typeface="Arial"/>
                <a:sym typeface="Arial"/>
              </a:defRPr>
            </a:lvl8pPr>
            <a:lvl9pPr lvl="8" marL="1828800" rtl="0" algn="ctr">
              <a:spcBef>
                <a:spcPts val="0"/>
              </a:spcBef>
              <a:spcAft>
                <a:spcPts val="0"/>
              </a:spcAft>
              <a:buSzPts val="2800"/>
              <a:buNone/>
              <a:defRPr sz="4400">
                <a:solidFill>
                  <a:schemeClr val="dk2"/>
                </a:solidFill>
                <a:latin typeface="Arial"/>
                <a:ea typeface="Arial"/>
                <a:cs typeface="Arial"/>
                <a:sym typeface="Arial"/>
              </a:defRPr>
            </a:lvl9pPr>
          </a:lstStyle>
          <a:p/>
        </p:txBody>
      </p:sp>
      <p:sp>
        <p:nvSpPr>
          <p:cNvPr id="132" name="Google Shape;132;p13"/>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11150" lvl="0" marL="457200" rtl="0" algn="l">
              <a:spcBef>
                <a:spcPts val="640"/>
              </a:spcBef>
              <a:spcAft>
                <a:spcPts val="0"/>
              </a:spcAft>
              <a:buClr>
                <a:schemeClr val="dk1"/>
              </a:buClr>
              <a:buSzPts val="1300"/>
              <a:buFont typeface="Arial"/>
              <a:buChar char="•"/>
              <a:defRPr sz="3200">
                <a:solidFill>
                  <a:schemeClr val="dk1"/>
                </a:solidFill>
                <a:latin typeface="Arial"/>
                <a:ea typeface="Arial"/>
                <a:cs typeface="Arial"/>
                <a:sym typeface="Arial"/>
              </a:defRPr>
            </a:lvl1pPr>
            <a:lvl2pPr indent="-298450" lvl="1" marL="914400" rtl="0" algn="l">
              <a:spcBef>
                <a:spcPts val="560"/>
              </a:spcBef>
              <a:spcAft>
                <a:spcPts val="0"/>
              </a:spcAft>
              <a:buClr>
                <a:schemeClr val="dk1"/>
              </a:buClr>
              <a:buSzPts val="1100"/>
              <a:buFont typeface="Arial"/>
              <a:buChar char="–"/>
              <a:defRPr sz="2800">
                <a:solidFill>
                  <a:schemeClr val="dk1"/>
                </a:solidFill>
                <a:latin typeface="Arial"/>
                <a:ea typeface="Arial"/>
                <a:cs typeface="Arial"/>
                <a:sym typeface="Arial"/>
              </a:defRPr>
            </a:lvl2pPr>
            <a:lvl3pPr indent="-298450" lvl="2" marL="1371600" rtl="0" algn="l">
              <a:spcBef>
                <a:spcPts val="480"/>
              </a:spcBef>
              <a:spcAft>
                <a:spcPts val="0"/>
              </a:spcAft>
              <a:buClr>
                <a:schemeClr val="dk1"/>
              </a:buClr>
              <a:buSzPts val="1100"/>
              <a:buFont typeface="Arial"/>
              <a:buChar char="•"/>
              <a:defRPr sz="2400">
                <a:solidFill>
                  <a:schemeClr val="dk1"/>
                </a:solidFill>
                <a:latin typeface="Arial"/>
                <a:ea typeface="Arial"/>
                <a:cs typeface="Arial"/>
                <a:sym typeface="Arial"/>
              </a:defRPr>
            </a:lvl3pPr>
            <a:lvl4pPr indent="-298450" lvl="3" marL="1828800" rtl="0" algn="l">
              <a:spcBef>
                <a:spcPts val="400"/>
              </a:spcBef>
              <a:spcAft>
                <a:spcPts val="0"/>
              </a:spcAft>
              <a:buClr>
                <a:schemeClr val="dk1"/>
              </a:buClr>
              <a:buSzPts val="1100"/>
              <a:buFont typeface="Arial"/>
              <a:buChar char="–"/>
              <a:defRPr sz="2000">
                <a:solidFill>
                  <a:schemeClr val="dk1"/>
                </a:solidFill>
                <a:latin typeface="Arial"/>
                <a:ea typeface="Arial"/>
                <a:cs typeface="Arial"/>
                <a:sym typeface="Arial"/>
              </a:defRPr>
            </a:lvl4pPr>
            <a:lvl5pPr indent="-298450" lvl="4" marL="2286000" rtl="0" algn="l">
              <a:spcBef>
                <a:spcPts val="400"/>
              </a:spcBef>
              <a:spcAft>
                <a:spcPts val="0"/>
              </a:spcAft>
              <a:buClr>
                <a:schemeClr val="dk1"/>
              </a:buClr>
              <a:buSzPts val="1100"/>
              <a:buFont typeface="Arial"/>
              <a:buChar char="»"/>
              <a:defRPr sz="2000">
                <a:solidFill>
                  <a:schemeClr val="dk1"/>
                </a:solidFill>
                <a:latin typeface="Arial"/>
                <a:ea typeface="Arial"/>
                <a:cs typeface="Arial"/>
                <a:sym typeface="Arial"/>
              </a:defRPr>
            </a:lvl5pPr>
            <a:lvl6pPr indent="-298450" lvl="5" marL="2743200" rtl="0" algn="l">
              <a:spcBef>
                <a:spcPts val="400"/>
              </a:spcBef>
              <a:spcAft>
                <a:spcPts val="0"/>
              </a:spcAft>
              <a:buClr>
                <a:schemeClr val="dk1"/>
              </a:buClr>
              <a:buSzPts val="1100"/>
              <a:buFont typeface="Arial"/>
              <a:buChar char="»"/>
              <a:defRPr sz="2000">
                <a:solidFill>
                  <a:schemeClr val="dk1"/>
                </a:solidFill>
                <a:latin typeface="Arial"/>
                <a:ea typeface="Arial"/>
                <a:cs typeface="Arial"/>
                <a:sym typeface="Arial"/>
              </a:defRPr>
            </a:lvl6pPr>
            <a:lvl7pPr indent="-298450" lvl="6" marL="3200400" rtl="0" algn="l">
              <a:spcBef>
                <a:spcPts val="400"/>
              </a:spcBef>
              <a:spcAft>
                <a:spcPts val="0"/>
              </a:spcAft>
              <a:buClr>
                <a:schemeClr val="dk1"/>
              </a:buClr>
              <a:buSzPts val="1100"/>
              <a:buFont typeface="Arial"/>
              <a:buChar char="»"/>
              <a:defRPr sz="2000">
                <a:solidFill>
                  <a:schemeClr val="dk1"/>
                </a:solidFill>
                <a:latin typeface="Arial"/>
                <a:ea typeface="Arial"/>
                <a:cs typeface="Arial"/>
                <a:sym typeface="Arial"/>
              </a:defRPr>
            </a:lvl7pPr>
            <a:lvl8pPr indent="-298450" lvl="7" marL="3657600" rtl="0" algn="l">
              <a:spcBef>
                <a:spcPts val="400"/>
              </a:spcBef>
              <a:spcAft>
                <a:spcPts val="0"/>
              </a:spcAft>
              <a:buClr>
                <a:schemeClr val="dk1"/>
              </a:buClr>
              <a:buSzPts val="1100"/>
              <a:buFont typeface="Arial"/>
              <a:buChar char="»"/>
              <a:defRPr sz="2000">
                <a:solidFill>
                  <a:schemeClr val="dk1"/>
                </a:solidFill>
                <a:latin typeface="Arial"/>
                <a:ea typeface="Arial"/>
                <a:cs typeface="Arial"/>
                <a:sym typeface="Arial"/>
              </a:defRPr>
            </a:lvl8pPr>
            <a:lvl9pPr indent="-298450" lvl="8" marL="4114800" rtl="0" algn="l">
              <a:spcBef>
                <a:spcPts val="400"/>
              </a:spcBef>
              <a:spcAft>
                <a:spcPts val="0"/>
              </a:spcAft>
              <a:buClr>
                <a:schemeClr val="dk1"/>
              </a:buClr>
              <a:buSzPts val="1100"/>
              <a:buFont typeface="Arial"/>
              <a:buChar char="»"/>
              <a:defRPr sz="2000">
                <a:solidFill>
                  <a:schemeClr val="dk1"/>
                </a:solidFill>
                <a:latin typeface="Arial"/>
                <a:ea typeface="Arial"/>
                <a:cs typeface="Arial"/>
                <a:sym typeface="Arial"/>
              </a:defRPr>
            </a:lvl9pPr>
          </a:lstStyle>
          <a:p/>
        </p:txBody>
      </p:sp>
      <p:sp>
        <p:nvSpPr>
          <p:cNvPr id="133" name="Google Shape;133;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1pPr>
            <a:lvl2pPr indent="-88900" lvl="1" marL="45720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2pPr>
            <a:lvl3pPr indent="-88900" lvl="2" marL="91440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3pPr>
            <a:lvl4pPr indent="-88900" lvl="3" marL="137160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4pPr>
            <a:lvl5pPr indent="-88900" lvl="4" marL="182880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5pPr>
            <a:lvl6pPr indent="-88900" lvl="5" marL="228600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6pPr>
            <a:lvl7pPr indent="-88900" lvl="6" marL="274320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7pPr>
            <a:lvl8pPr indent="-88900" lvl="7" marL="320040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8pPr>
            <a:lvl9pPr indent="-88900" lvl="8" marL="365760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9pPr>
          </a:lstStyle>
          <a:p/>
        </p:txBody>
      </p:sp>
      <p:sp>
        <p:nvSpPr>
          <p:cNvPr id="134" name="Google Shape;134;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1pPr>
            <a:lvl2pPr indent="-88900" lvl="1" marL="45720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2pPr>
            <a:lvl3pPr indent="-88900" lvl="2" marL="91440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3pPr>
            <a:lvl4pPr indent="-88900" lvl="3" marL="137160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4pPr>
            <a:lvl5pPr indent="-88900" lvl="4" marL="182880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5pPr>
            <a:lvl6pPr indent="-88900" lvl="5" marL="228600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6pPr>
            <a:lvl7pPr indent="-88900" lvl="6" marL="274320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7pPr>
            <a:lvl8pPr indent="-88900" lvl="7" marL="320040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8pPr>
            <a:lvl9pPr indent="-88900" lvl="8" marL="3657600" marR="0" rtl="0" algn="l">
              <a:spcBef>
                <a:spcPts val="0"/>
              </a:spcBef>
              <a:spcAft>
                <a:spcPts val="0"/>
              </a:spcAft>
              <a:buSzPts val="1400"/>
              <a:buChar char="■"/>
              <a:defRPr b="0" i="0" sz="1800" u="none" cap="none" strike="noStrike">
                <a:solidFill>
                  <a:schemeClr val="dk1"/>
                </a:solidFill>
                <a:latin typeface="Arial"/>
                <a:ea typeface="Arial"/>
                <a:cs typeface="Arial"/>
                <a:sym typeface="Arial"/>
              </a:defRPr>
            </a:lvl9pPr>
          </a:lstStyle>
          <a:p/>
        </p:txBody>
      </p:sp>
      <p:sp>
        <p:nvSpPr>
          <p:cNvPr id="135" name="Google Shape;135;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000">
              <a:solidFill>
                <a:schemeClr val="lt1"/>
              </a:solidFill>
              <a:latin typeface="Lato"/>
              <a:ea typeface="Lato"/>
              <a:cs typeface="Lato"/>
              <a:sym typeface="La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6857248"/>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737333"/>
            <a:ext cx="4587000" cy="15315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507989"/>
            <a:ext cx="1037850" cy="1355016"/>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525000"/>
            <a:ext cx="7038900" cy="12189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2090067"/>
            <a:ext cx="7038900" cy="38817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7" name="Google Shape;47;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507989"/>
            <a:ext cx="1037850" cy="1355016"/>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525000"/>
            <a:ext cx="7038900" cy="12189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2090067"/>
            <a:ext cx="3403200" cy="38817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5"/>
          <p:cNvSpPr txBox="1"/>
          <p:nvPr>
            <p:ph idx="2" type="body"/>
          </p:nvPr>
        </p:nvSpPr>
        <p:spPr>
          <a:xfrm>
            <a:off x="4933221" y="2090067"/>
            <a:ext cx="3403200" cy="38817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507989"/>
            <a:ext cx="1037850" cy="1355016"/>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525000"/>
            <a:ext cx="7038900" cy="12189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507989"/>
            <a:ext cx="1037850" cy="1355016"/>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525000"/>
            <a:ext cx="3798900" cy="19908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2630067"/>
            <a:ext cx="3798900" cy="322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8" name="Google Shape;68;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6857829"/>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1155700"/>
            <a:ext cx="4587000" cy="46947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507989"/>
            <a:ext cx="1037850" cy="1355016"/>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2211100"/>
            <a:ext cx="3036300" cy="23355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4717333"/>
            <a:ext cx="3036300" cy="674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2262133"/>
            <a:ext cx="3676800" cy="3129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8" name="Google Shape;98;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5504636"/>
            <a:ext cx="698925" cy="912853"/>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5740500"/>
            <a:ext cx="6936000" cy="698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9.jpg"/><Relationship Id="rId4" Type="http://schemas.openxmlformats.org/officeDocument/2006/relationships/image" Target="../media/image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15.jpg"/><Relationship Id="rId5" Type="http://schemas.openxmlformats.org/officeDocument/2006/relationships/image" Target="../media/image13.jpg"/><Relationship Id="rId6"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14"/>
          <p:cNvSpPr txBox="1"/>
          <p:nvPr>
            <p:ph type="ctrTitle"/>
          </p:nvPr>
        </p:nvSpPr>
        <p:spPr>
          <a:xfrm>
            <a:off x="3537150" y="2084033"/>
            <a:ext cx="5017500" cy="210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b="0" i="0" lang="en-US" sz="4400" u="none" cap="none" strike="noStrike">
                <a:solidFill>
                  <a:srgbClr val="FF0000"/>
                </a:solidFill>
                <a:latin typeface="Arial"/>
                <a:ea typeface="Arial"/>
                <a:cs typeface="Arial"/>
                <a:sym typeface="Arial"/>
              </a:rPr>
              <a:t>Robotics Safety</a:t>
            </a:r>
            <a:endParaRPr>
              <a:solidFill>
                <a:srgbClr val="FF0000"/>
              </a:solidFill>
            </a:endParaRPr>
          </a:p>
        </p:txBody>
      </p:sp>
      <p:sp>
        <p:nvSpPr>
          <p:cNvPr id="141" name="Google Shape;141;p14"/>
          <p:cNvSpPr txBox="1"/>
          <p:nvPr>
            <p:ph idx="1" type="subTitle"/>
          </p:nvPr>
        </p:nvSpPr>
        <p:spPr>
          <a:xfrm>
            <a:off x="5083950" y="5233233"/>
            <a:ext cx="3470700" cy="674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Font typeface="Arial"/>
              <a:buNone/>
            </a:pPr>
            <a:r>
              <a:t/>
            </a:r>
            <a:endParaRPr b="0" i="0" sz="3200" u="none" cap="none" strike="noStrik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23"/>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2" name="Google Shape;202;p23"/>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139700" lvl="0" marL="342900" rtl="0" algn="l">
              <a:spcBef>
                <a:spcPts val="640"/>
              </a:spcBef>
              <a:spcAft>
                <a:spcPts val="0"/>
              </a:spcAft>
              <a:buNone/>
            </a:pPr>
            <a:r>
              <a:t/>
            </a:r>
            <a:endParaRPr/>
          </a:p>
        </p:txBody>
      </p:sp>
      <p:pic>
        <p:nvPicPr>
          <p:cNvPr id="203" name="Google Shape;203;p23"/>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2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b="0" i="0" lang="en-US" sz="4400" u="none" cap="none" strike="noStrike">
                <a:solidFill>
                  <a:schemeClr val="dk2"/>
                </a:solidFill>
                <a:latin typeface="Arial"/>
                <a:ea typeface="Arial"/>
                <a:cs typeface="Arial"/>
                <a:sym typeface="Arial"/>
              </a:rPr>
              <a:t>Disc / Belt Sander</a:t>
            </a:r>
            <a:endParaRPr/>
          </a:p>
        </p:txBody>
      </p:sp>
      <p:sp>
        <p:nvSpPr>
          <p:cNvPr id="209" name="Google Shape;209;p24"/>
          <p:cNvSpPr txBox="1"/>
          <p:nvPr>
            <p:ph idx="1" type="body"/>
          </p:nvPr>
        </p:nvSpPr>
        <p:spPr>
          <a:xfrm>
            <a:off x="457200" y="1175700"/>
            <a:ext cx="8229600" cy="5682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Loose clothing out of the way</a:t>
            </a:r>
            <a:r>
              <a:rPr lang="en-US">
                <a:solidFill>
                  <a:srgbClr val="FFFFFF"/>
                </a:solidFill>
              </a:rPr>
              <a:t>. </a:t>
            </a:r>
            <a:r>
              <a:rPr b="0" i="0" lang="en-US" sz="2800" u="none" cap="none" strike="noStrike">
                <a:solidFill>
                  <a:srgbClr val="FFFFFF"/>
                </a:solidFill>
                <a:latin typeface="Arial"/>
                <a:ea typeface="Arial"/>
                <a:cs typeface="Arial"/>
                <a:sym typeface="Arial"/>
              </a:rPr>
              <a:t>Hair tied back</a:t>
            </a:r>
            <a:endParaRPr>
              <a:solidFill>
                <a:srgbClr val="FFFFFF"/>
              </a:solidFill>
            </a:endParaRPr>
          </a:p>
          <a:p>
            <a:pPr indent="-342900" lvl="0" marL="342900" marR="0" rtl="0" algn="l">
              <a:lnSpc>
                <a:spcPct val="8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When metal is sanded, the friction causes a lot of heat, so the piece you’re holding will get hot!  </a:t>
            </a:r>
            <a:r>
              <a:rPr lang="en-US" sz="2800">
                <a:solidFill>
                  <a:srgbClr val="FFFFFF"/>
                </a:solidFill>
              </a:rPr>
              <a:t>Use pliers or vise grips to hold the piece if this happens.  Don’t wear gloves!</a:t>
            </a:r>
            <a:endParaRPr sz="2800">
              <a:solidFill>
                <a:srgbClr val="FFFFFF"/>
              </a:solidFill>
            </a:endParaRPr>
          </a:p>
          <a:p>
            <a:pPr indent="-342900" lvl="0" marL="342900" marR="0" rtl="0" algn="l">
              <a:lnSpc>
                <a:spcPct val="8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Make sure to cut on the </a:t>
            </a:r>
            <a:r>
              <a:rPr b="1" i="0" lang="en-US" sz="2800" u="none" cap="none" strike="noStrike">
                <a:solidFill>
                  <a:srgbClr val="FF0000"/>
                </a:solidFill>
                <a:latin typeface="Arial"/>
                <a:ea typeface="Arial"/>
                <a:cs typeface="Arial"/>
                <a:sym typeface="Arial"/>
              </a:rPr>
              <a:t>down turning</a:t>
            </a:r>
            <a:r>
              <a:rPr b="0" i="0" lang="en-US" sz="2800" u="none" cap="none" strike="noStrike">
                <a:solidFill>
                  <a:srgbClr val="FFFFFF"/>
                </a:solidFill>
                <a:latin typeface="Arial"/>
                <a:ea typeface="Arial"/>
                <a:cs typeface="Arial"/>
                <a:sym typeface="Arial"/>
              </a:rPr>
              <a:t> side of the disc sander.</a:t>
            </a:r>
            <a:endParaRPr>
              <a:solidFill>
                <a:srgbClr val="FFFFFF"/>
              </a:solidFill>
            </a:endParaRPr>
          </a:p>
          <a:p>
            <a:pPr indent="-342900" lvl="0" marL="342900" marR="0" rtl="0" algn="l">
              <a:lnSpc>
                <a:spcPct val="8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Use a miter guide to get a straight edge.</a:t>
            </a:r>
            <a:endParaRPr>
              <a:solidFill>
                <a:srgbClr val="FFFFFF"/>
              </a:solidFill>
            </a:endParaRPr>
          </a:p>
          <a:p>
            <a:pPr indent="-342900" lvl="0" marL="342900" marR="0" rtl="0" algn="l">
              <a:lnSpc>
                <a:spcPct val="8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By moving the piece side to side, it will allow that portion of the sander to cool down. It also keeps the paper from tearing.</a:t>
            </a:r>
            <a:endParaRPr sz="2800">
              <a:solidFill>
                <a:srgbClr val="FFFFFF"/>
              </a:solidFill>
            </a:endParaRPr>
          </a:p>
          <a:p>
            <a:pPr indent="-342900" lvl="0" marL="342900" marR="0" rtl="0" algn="l">
              <a:lnSpc>
                <a:spcPct val="80000"/>
              </a:lnSpc>
              <a:spcBef>
                <a:spcPts val="560"/>
              </a:spcBef>
              <a:spcAft>
                <a:spcPts val="0"/>
              </a:spcAft>
              <a:buClr>
                <a:srgbClr val="FFFFFF"/>
              </a:buClr>
              <a:buSzPts val="2800"/>
              <a:buFont typeface="Arial"/>
              <a:buChar char="•"/>
            </a:pPr>
            <a:r>
              <a:rPr lang="en-US" sz="2800">
                <a:solidFill>
                  <a:srgbClr val="FFFFFF"/>
                </a:solidFill>
              </a:rPr>
              <a:t>SAFETY GLASSES!!!!</a:t>
            </a:r>
            <a:endParaRPr sz="2800">
              <a:solidFill>
                <a:srgbClr val="FFFFFF"/>
              </a:solidFill>
            </a:endParaRPr>
          </a:p>
          <a:p>
            <a:pPr indent="0" lvl="0" marL="342900" marR="0" rtl="0" algn="l">
              <a:lnSpc>
                <a:spcPct val="80000"/>
              </a:lnSpc>
              <a:spcBef>
                <a:spcPts val="560"/>
              </a:spcBef>
              <a:spcAft>
                <a:spcPts val="0"/>
              </a:spcAft>
              <a:buNone/>
            </a:pPr>
            <a:r>
              <a:t/>
            </a:r>
            <a:endParaRPr>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pic>
        <p:nvPicPr>
          <p:cNvPr descr="DSC00287" id="214" name="Google Shape;214;p25"/>
          <p:cNvPicPr preferRelativeResize="0"/>
          <p:nvPr/>
        </p:nvPicPr>
        <p:blipFill rotWithShape="1">
          <a:blip r:embed="rId3">
            <a:alphaModFix/>
          </a:blip>
          <a:srcRect b="0" l="0" r="0" t="0"/>
          <a:stretch/>
        </p:blipFill>
        <p:spPr>
          <a:xfrm>
            <a:off x="0" y="0"/>
            <a:ext cx="9144000" cy="6854700"/>
          </a:xfrm>
          <a:prstGeom prst="rect">
            <a:avLst/>
          </a:prstGeom>
          <a:noFill/>
          <a:ln>
            <a:noFill/>
          </a:ln>
        </p:spPr>
      </p:pic>
      <p:sp>
        <p:nvSpPr>
          <p:cNvPr id="215" name="Google Shape;215;p25"/>
          <p:cNvSpPr/>
          <p:nvPr/>
        </p:nvSpPr>
        <p:spPr>
          <a:xfrm>
            <a:off x="1447800" y="5638800"/>
            <a:ext cx="1371600" cy="609600"/>
          </a:xfrm>
          <a:custGeom>
            <a:rect b="b" l="l" r="r" t="t"/>
            <a:pathLst>
              <a:path extrusionOk="0" h="120000" w="120000">
                <a:moveTo>
                  <a:pt x="0" y="0"/>
                </a:moveTo>
                <a:lnTo>
                  <a:pt x="120000" y="0"/>
                </a:lnTo>
                <a:lnTo>
                  <a:pt x="120000" y="120000"/>
                </a:lnTo>
                <a:lnTo>
                  <a:pt x="0" y="120000"/>
                </a:lnTo>
                <a:close/>
              </a:path>
              <a:path extrusionOk="0" fill="none" h="120000" w="120000">
                <a:moveTo>
                  <a:pt x="123241" y="86423"/>
                </a:moveTo>
                <a:lnTo>
                  <a:pt x="302690" y="160733"/>
                </a:lnTo>
              </a:path>
            </a:pathLst>
          </a:custGeom>
          <a:solidFill>
            <a:schemeClr val="accent1"/>
          </a:solidFill>
          <a:ln cap="flat" cmpd="sng" w="57150">
            <a:solidFill>
              <a:schemeClr val="folHlink"/>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1" i="0" lang="en-US" sz="1800" u="none" cap="none" strike="noStrike">
                <a:solidFill>
                  <a:schemeClr val="dk1"/>
                </a:solidFill>
                <a:latin typeface="Arial"/>
                <a:ea typeface="Arial"/>
                <a:cs typeface="Arial"/>
                <a:sym typeface="Arial"/>
              </a:rPr>
              <a:t>OUCH – HOT!</a:t>
            </a:r>
            <a:endParaRPr/>
          </a:p>
        </p:txBody>
      </p:sp>
      <p:sp>
        <p:nvSpPr>
          <p:cNvPr id="216" name="Google Shape;216;p25"/>
          <p:cNvSpPr/>
          <p:nvPr/>
        </p:nvSpPr>
        <p:spPr>
          <a:xfrm>
            <a:off x="1828800" y="4038600"/>
            <a:ext cx="2438400" cy="609600"/>
          </a:xfrm>
          <a:custGeom>
            <a:rect b="b" l="l" r="r" t="t"/>
            <a:pathLst>
              <a:path extrusionOk="0" h="120000" w="120000">
                <a:moveTo>
                  <a:pt x="0" y="0"/>
                </a:moveTo>
                <a:lnTo>
                  <a:pt x="120000" y="0"/>
                </a:lnTo>
                <a:lnTo>
                  <a:pt x="120000" y="120000"/>
                </a:lnTo>
                <a:lnTo>
                  <a:pt x="0" y="120000"/>
                </a:lnTo>
                <a:close/>
              </a:path>
              <a:path extrusionOk="0" fill="none" h="120000" w="120000">
                <a:moveTo>
                  <a:pt x="62959" y="126467"/>
                </a:moveTo>
                <a:lnTo>
                  <a:pt x="180619" y="297386"/>
                </a:lnTo>
              </a:path>
            </a:pathLst>
          </a:custGeom>
          <a:solidFill>
            <a:schemeClr val="accent1"/>
          </a:solidFill>
          <a:ln cap="flat" cmpd="sng" w="57150">
            <a:solidFill>
              <a:schemeClr val="folHlink"/>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1" i="0" lang="en-US" sz="1800" u="none" cap="none" strike="noStrike">
                <a:solidFill>
                  <a:schemeClr val="dk1"/>
                </a:solidFill>
                <a:latin typeface="Arial"/>
                <a:ea typeface="Arial"/>
                <a:cs typeface="Arial"/>
                <a:sym typeface="Arial"/>
              </a:rPr>
              <a:t>Sand on the down side!</a:t>
            </a:r>
            <a:endParaRPr/>
          </a:p>
        </p:txBody>
      </p:sp>
      <p:sp>
        <p:nvSpPr>
          <p:cNvPr id="217" name="Google Shape;217;p25"/>
          <p:cNvSpPr/>
          <p:nvPr/>
        </p:nvSpPr>
        <p:spPr>
          <a:xfrm>
            <a:off x="7162800" y="2133600"/>
            <a:ext cx="1371600" cy="609600"/>
          </a:xfrm>
          <a:custGeom>
            <a:rect b="b" l="l" r="r" t="t"/>
            <a:pathLst>
              <a:path extrusionOk="0" h="120000" w="120000">
                <a:moveTo>
                  <a:pt x="0" y="0"/>
                </a:moveTo>
                <a:lnTo>
                  <a:pt x="120000" y="0"/>
                </a:lnTo>
                <a:lnTo>
                  <a:pt x="120000" y="120000"/>
                </a:lnTo>
                <a:lnTo>
                  <a:pt x="0" y="120000"/>
                </a:lnTo>
                <a:close/>
              </a:path>
              <a:path extrusionOk="0" fill="none" h="120000" w="120000">
                <a:moveTo>
                  <a:pt x="856" y="50640"/>
                </a:moveTo>
                <a:lnTo>
                  <a:pt x="-184099" y="38258"/>
                </a:lnTo>
              </a:path>
            </a:pathLst>
          </a:custGeom>
          <a:solidFill>
            <a:schemeClr val="accent1"/>
          </a:solidFill>
          <a:ln cap="flat" cmpd="sng" w="57150">
            <a:solidFill>
              <a:schemeClr val="folHlink"/>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1" i="0" lang="en-US" sz="1800" u="none" cap="none" strike="noStrike">
                <a:solidFill>
                  <a:schemeClr val="dk1"/>
                </a:solidFill>
                <a:latin typeface="Arial"/>
                <a:ea typeface="Arial"/>
                <a:cs typeface="Arial"/>
                <a:sym typeface="Arial"/>
              </a:rPr>
              <a:t>Safety Glasses</a:t>
            </a:r>
            <a:endParaRPr/>
          </a:p>
        </p:txBody>
      </p:sp>
      <p:sp>
        <p:nvSpPr>
          <p:cNvPr id="218" name="Google Shape;218;p25"/>
          <p:cNvSpPr/>
          <p:nvPr/>
        </p:nvSpPr>
        <p:spPr>
          <a:xfrm>
            <a:off x="7467600" y="3886200"/>
            <a:ext cx="1371600" cy="609600"/>
          </a:xfrm>
          <a:custGeom>
            <a:rect b="b" l="l" r="r" t="t"/>
            <a:pathLst>
              <a:path extrusionOk="0" h="120000" w="120000">
                <a:moveTo>
                  <a:pt x="0" y="0"/>
                </a:moveTo>
                <a:lnTo>
                  <a:pt x="120000" y="0"/>
                </a:lnTo>
                <a:lnTo>
                  <a:pt x="120000" y="120000"/>
                </a:lnTo>
                <a:lnTo>
                  <a:pt x="0" y="120000"/>
                </a:lnTo>
                <a:close/>
              </a:path>
              <a:path extrusionOk="0" fill="none" h="120000" w="120000">
                <a:moveTo>
                  <a:pt x="-1590" y="134173"/>
                </a:moveTo>
                <a:lnTo>
                  <a:pt x="-284525" y="448760"/>
                </a:lnTo>
              </a:path>
            </a:pathLst>
          </a:custGeom>
          <a:solidFill>
            <a:schemeClr val="accent1"/>
          </a:solidFill>
          <a:ln cap="flat" cmpd="sng" w="57150">
            <a:solidFill>
              <a:schemeClr val="folHlink"/>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1" i="0" lang="en-US" sz="1800" u="none" cap="none" strike="noStrike">
                <a:solidFill>
                  <a:schemeClr val="dk1"/>
                </a:solidFill>
                <a:latin typeface="Arial"/>
                <a:ea typeface="Arial"/>
                <a:cs typeface="Arial"/>
                <a:sym typeface="Arial"/>
              </a:rPr>
              <a:t>Miter G</a:t>
            </a:r>
            <a:r>
              <a:rPr b="1" lang="en-US" sz="1800">
                <a:solidFill>
                  <a:schemeClr val="dk1"/>
                </a:solidFill>
              </a:rPr>
              <a:t>uide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2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b="0" i="0" lang="en-US" sz="4400" u="none" cap="none" strike="noStrike">
                <a:solidFill>
                  <a:schemeClr val="dk2"/>
                </a:solidFill>
                <a:latin typeface="Arial"/>
                <a:ea typeface="Arial"/>
                <a:cs typeface="Arial"/>
                <a:sym typeface="Arial"/>
              </a:rPr>
              <a:t>Band Saw</a:t>
            </a:r>
            <a:endParaRPr/>
          </a:p>
        </p:txBody>
      </p:sp>
      <p:sp>
        <p:nvSpPr>
          <p:cNvPr id="224" name="Google Shape;224;p26"/>
          <p:cNvSpPr txBox="1"/>
          <p:nvPr>
            <p:ph idx="1" type="body"/>
          </p:nvPr>
        </p:nvSpPr>
        <p:spPr>
          <a:xfrm>
            <a:off x="457200" y="1192100"/>
            <a:ext cx="8229600" cy="53199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80000"/>
              </a:lnSpc>
              <a:spcBef>
                <a:spcPts val="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Loose clothing out of the way</a:t>
            </a:r>
            <a:r>
              <a:rPr lang="en-US" sz="2400">
                <a:solidFill>
                  <a:srgbClr val="FFFFFF"/>
                </a:solidFill>
              </a:rPr>
              <a:t> and h</a:t>
            </a:r>
            <a:r>
              <a:rPr b="0" i="0" lang="en-US" sz="2400" u="none" cap="none" strike="noStrike">
                <a:solidFill>
                  <a:srgbClr val="FFFFFF"/>
                </a:solidFill>
                <a:latin typeface="Arial"/>
                <a:ea typeface="Arial"/>
                <a:cs typeface="Arial"/>
                <a:sym typeface="Arial"/>
              </a:rPr>
              <a:t>air tied back</a:t>
            </a:r>
            <a:endParaRPr sz="2400">
              <a:solidFill>
                <a:srgbClr val="FFFFFF"/>
              </a:solidFill>
            </a:endParaRPr>
          </a:p>
          <a:p>
            <a:pPr indent="-317500" lvl="0" marL="342900" marR="0" rtl="0" algn="l">
              <a:lnSpc>
                <a:spcPct val="80000"/>
              </a:lnSpc>
              <a:spcBef>
                <a:spcPts val="56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Lower the </a:t>
            </a:r>
            <a:r>
              <a:rPr lang="en-US" sz="2400">
                <a:solidFill>
                  <a:srgbClr val="FFFFFF"/>
                </a:solidFill>
              </a:rPr>
              <a:t>guard about ¼” above the piece for clearance.</a:t>
            </a:r>
            <a:endParaRPr sz="2400">
              <a:solidFill>
                <a:srgbClr val="FFFFFF"/>
              </a:solidFill>
            </a:endParaRPr>
          </a:p>
          <a:p>
            <a:pPr indent="-317500" lvl="0" marL="342900" marR="0" rtl="0" algn="l">
              <a:lnSpc>
                <a:spcPct val="80000"/>
              </a:lnSpc>
              <a:spcBef>
                <a:spcPts val="560"/>
              </a:spcBef>
              <a:spcAft>
                <a:spcPts val="0"/>
              </a:spcAft>
              <a:buClr>
                <a:srgbClr val="FFFFFF"/>
              </a:buClr>
              <a:buSzPts val="2400"/>
              <a:buFont typeface="Arial"/>
              <a:buChar char="•"/>
            </a:pPr>
            <a:r>
              <a:rPr b="1" i="1" lang="en-US" sz="2400" u="sng" cap="none" strike="noStrike">
                <a:solidFill>
                  <a:srgbClr val="FFFFFF"/>
                </a:solidFill>
              </a:rPr>
              <a:t>To cut rounded edges or corners, make relief cuts so the blade doesn’t bend</a:t>
            </a:r>
            <a:r>
              <a:rPr b="0" i="0" lang="en-US" sz="2400" u="none" cap="none" strike="noStrike">
                <a:solidFill>
                  <a:srgbClr val="FFFFFF"/>
                </a:solidFill>
                <a:latin typeface="Arial"/>
                <a:ea typeface="Arial"/>
                <a:cs typeface="Arial"/>
                <a:sym typeface="Arial"/>
              </a:rPr>
              <a:t>.</a:t>
            </a:r>
            <a:endParaRPr sz="2400">
              <a:solidFill>
                <a:srgbClr val="FFFFFF"/>
              </a:solidFill>
            </a:endParaRPr>
          </a:p>
          <a:p>
            <a:pPr indent="-317500" lvl="0" marL="342900" marR="0" rtl="0" algn="l">
              <a:lnSpc>
                <a:spcPct val="80000"/>
              </a:lnSpc>
              <a:spcBef>
                <a:spcPts val="56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DON’T FORCE MATERIAL THROUGH THE BAND SAW!!!  Let it cut at it’s own pace.  Listen to the motor, if it slows down a lot – you are going to fast.</a:t>
            </a:r>
            <a:endParaRPr b="0" i="0" sz="2400" u="none" cap="none" strike="noStrike">
              <a:solidFill>
                <a:srgbClr val="FFFFFF"/>
              </a:solidFill>
              <a:latin typeface="Arial"/>
              <a:ea typeface="Arial"/>
              <a:cs typeface="Arial"/>
              <a:sym typeface="Arial"/>
            </a:endParaRPr>
          </a:p>
          <a:p>
            <a:pPr indent="-317500" lvl="0" marL="342900" marR="0" rtl="0" algn="l">
              <a:lnSpc>
                <a:spcPct val="80000"/>
              </a:lnSpc>
              <a:spcBef>
                <a:spcPts val="560"/>
              </a:spcBef>
              <a:spcAft>
                <a:spcPts val="0"/>
              </a:spcAft>
              <a:buClr>
                <a:srgbClr val="FFFFFF"/>
              </a:buClr>
              <a:buSzPts val="2400"/>
              <a:buFont typeface="Arial"/>
              <a:buChar char="•"/>
            </a:pPr>
            <a:r>
              <a:rPr lang="en-US" sz="2400">
                <a:solidFill>
                  <a:srgbClr val="FFFFFF"/>
                </a:solidFill>
              </a:rPr>
              <a:t>Check the blade for molten aluminum if it isn’t cutting smooth.</a:t>
            </a:r>
            <a:endParaRPr sz="2400">
              <a:solidFill>
                <a:srgbClr val="FFFFFF"/>
              </a:solidFill>
            </a:endParaRPr>
          </a:p>
          <a:p>
            <a:pPr indent="-317500" lvl="0" marL="342900" marR="0" rtl="0" algn="l">
              <a:lnSpc>
                <a:spcPct val="80000"/>
              </a:lnSpc>
              <a:spcBef>
                <a:spcPts val="560"/>
              </a:spcBef>
              <a:spcAft>
                <a:spcPts val="0"/>
              </a:spcAft>
              <a:buClr>
                <a:srgbClr val="FFFFFF"/>
              </a:buClr>
              <a:buSzPts val="2400"/>
              <a:buFont typeface="Arial"/>
              <a:buChar char="•"/>
            </a:pPr>
            <a:r>
              <a:rPr lang="en-US" sz="2400">
                <a:solidFill>
                  <a:srgbClr val="FFFFFF"/>
                </a:solidFill>
              </a:rPr>
              <a:t>The Band Saw in the mechanical room is setup for cutting </a:t>
            </a:r>
            <a:r>
              <a:rPr lang="en-US" sz="2400">
                <a:solidFill>
                  <a:srgbClr val="FF0000"/>
                </a:solidFill>
              </a:rPr>
              <a:t>aluminum only</a:t>
            </a:r>
            <a:r>
              <a:rPr lang="en-US" sz="2400">
                <a:solidFill>
                  <a:srgbClr val="FFFFFF"/>
                </a:solidFill>
              </a:rPr>
              <a:t>.</a:t>
            </a:r>
            <a:endParaRPr sz="2400">
              <a:solidFill>
                <a:srgbClr val="FFFFFF"/>
              </a:solidFill>
            </a:endParaRPr>
          </a:p>
          <a:p>
            <a:pPr indent="-317500" lvl="0" marL="342900" marR="0" rtl="0" algn="l">
              <a:lnSpc>
                <a:spcPct val="80000"/>
              </a:lnSpc>
              <a:spcBef>
                <a:spcPts val="56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SAFETY G</a:t>
            </a:r>
            <a:r>
              <a:rPr lang="en-US" sz="2400">
                <a:solidFill>
                  <a:srgbClr val="FFFFFF"/>
                </a:solidFill>
              </a:rPr>
              <a:t>LASSES</a:t>
            </a:r>
            <a:r>
              <a:rPr b="0" i="0" lang="en-US" sz="2400" u="none" cap="none" strike="noStrike">
                <a:solidFill>
                  <a:srgbClr val="FFFFFF"/>
                </a:solidFill>
                <a:latin typeface="Arial"/>
                <a:ea typeface="Arial"/>
                <a:cs typeface="Arial"/>
                <a:sym typeface="Arial"/>
              </a:rPr>
              <a:t>!!!</a:t>
            </a:r>
            <a:endParaRPr sz="24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pic>
        <p:nvPicPr>
          <p:cNvPr descr="DSC05020_JPG" id="229" name="Google Shape;229;p27"/>
          <p:cNvPicPr preferRelativeResize="0"/>
          <p:nvPr/>
        </p:nvPicPr>
        <p:blipFill rotWithShape="1">
          <a:blip r:embed="rId3">
            <a:alphaModFix/>
          </a:blip>
          <a:srcRect b="0" l="0" r="0" t="0"/>
          <a:stretch/>
        </p:blipFill>
        <p:spPr>
          <a:xfrm>
            <a:off x="0" y="1587"/>
            <a:ext cx="9144000" cy="6854700"/>
          </a:xfrm>
          <a:prstGeom prst="rect">
            <a:avLst/>
          </a:prstGeom>
          <a:noFill/>
          <a:ln>
            <a:noFill/>
          </a:ln>
        </p:spPr>
      </p:pic>
      <p:sp>
        <p:nvSpPr>
          <p:cNvPr id="230" name="Google Shape;230;p27"/>
          <p:cNvSpPr/>
          <p:nvPr/>
        </p:nvSpPr>
        <p:spPr>
          <a:xfrm>
            <a:off x="2619450" y="685100"/>
            <a:ext cx="1371600" cy="609600"/>
          </a:xfrm>
          <a:custGeom>
            <a:rect b="b" l="l" r="r" t="t"/>
            <a:pathLst>
              <a:path extrusionOk="0" h="120000" w="120000">
                <a:moveTo>
                  <a:pt x="0" y="0"/>
                </a:moveTo>
                <a:lnTo>
                  <a:pt x="120000" y="0"/>
                </a:lnTo>
                <a:lnTo>
                  <a:pt x="120000" y="120000"/>
                </a:lnTo>
                <a:lnTo>
                  <a:pt x="0" y="120000"/>
                </a:lnTo>
                <a:close/>
              </a:path>
              <a:path extrusionOk="0" fill="none" h="120000" w="120000">
                <a:moveTo>
                  <a:pt x="122018" y="125231"/>
                </a:moveTo>
                <a:lnTo>
                  <a:pt x="226608" y="266423"/>
                </a:lnTo>
              </a:path>
            </a:pathLst>
          </a:custGeom>
          <a:solidFill>
            <a:schemeClr val="accent1"/>
          </a:solidFill>
          <a:ln cap="flat" cmpd="sng" w="57150">
            <a:solidFill>
              <a:schemeClr val="folHlink"/>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1" i="0" lang="en-US" sz="1800" u="none" cap="none" strike="noStrike">
                <a:solidFill>
                  <a:schemeClr val="dk1"/>
                </a:solidFill>
                <a:latin typeface="Arial"/>
                <a:ea typeface="Arial"/>
                <a:cs typeface="Arial"/>
                <a:sym typeface="Arial"/>
              </a:rPr>
              <a:t>Safety Glasses</a:t>
            </a:r>
            <a:endParaRPr/>
          </a:p>
        </p:txBody>
      </p:sp>
      <p:sp>
        <p:nvSpPr>
          <p:cNvPr id="231" name="Google Shape;231;p27"/>
          <p:cNvSpPr/>
          <p:nvPr/>
        </p:nvSpPr>
        <p:spPr>
          <a:xfrm>
            <a:off x="1023450" y="4409125"/>
            <a:ext cx="1371600" cy="609600"/>
          </a:xfrm>
          <a:custGeom>
            <a:rect b="b" l="l" r="r" t="t"/>
            <a:pathLst>
              <a:path extrusionOk="0" h="120000" w="120000">
                <a:moveTo>
                  <a:pt x="0" y="0"/>
                </a:moveTo>
                <a:lnTo>
                  <a:pt x="120000" y="0"/>
                </a:lnTo>
                <a:lnTo>
                  <a:pt x="120000" y="120000"/>
                </a:lnTo>
                <a:lnTo>
                  <a:pt x="0" y="120000"/>
                </a:lnTo>
                <a:close/>
              </a:path>
              <a:path extrusionOk="0" fill="none" h="120000" w="120000">
                <a:moveTo>
                  <a:pt x="121835" y="63440"/>
                </a:moveTo>
                <a:lnTo>
                  <a:pt x="209908" y="60960"/>
                </a:lnTo>
              </a:path>
            </a:pathLst>
          </a:custGeom>
          <a:solidFill>
            <a:schemeClr val="accent1"/>
          </a:solidFill>
          <a:ln cap="flat" cmpd="sng" w="57150">
            <a:solidFill>
              <a:schemeClr val="folHlink"/>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1" i="0" lang="en-US" sz="1800" u="none" cap="none" strike="noStrike">
                <a:solidFill>
                  <a:schemeClr val="dk1"/>
                </a:solidFill>
                <a:latin typeface="Arial"/>
                <a:ea typeface="Arial"/>
                <a:cs typeface="Arial"/>
                <a:sym typeface="Arial"/>
              </a:rPr>
              <a:t>On-Off Switch</a:t>
            </a:r>
            <a:endParaRPr/>
          </a:p>
        </p:txBody>
      </p:sp>
      <p:sp>
        <p:nvSpPr>
          <p:cNvPr id="232" name="Google Shape;232;p27"/>
          <p:cNvSpPr/>
          <p:nvPr/>
        </p:nvSpPr>
        <p:spPr>
          <a:xfrm>
            <a:off x="5952000" y="5146650"/>
            <a:ext cx="3192000" cy="994200"/>
          </a:xfrm>
          <a:custGeom>
            <a:rect b="b" l="l" r="r" t="t"/>
            <a:pathLst>
              <a:path extrusionOk="0" h="120000" w="120000">
                <a:moveTo>
                  <a:pt x="0" y="0"/>
                </a:moveTo>
                <a:lnTo>
                  <a:pt x="120000" y="0"/>
                </a:lnTo>
                <a:lnTo>
                  <a:pt x="120000" y="120000"/>
                </a:lnTo>
                <a:lnTo>
                  <a:pt x="0" y="120000"/>
                </a:lnTo>
                <a:close/>
              </a:path>
              <a:path extrusionOk="0" fill="none" h="120000" w="120000">
                <a:moveTo>
                  <a:pt x="-947" y="3038"/>
                </a:moveTo>
                <a:lnTo>
                  <a:pt x="-50144" y="-104801"/>
                </a:lnTo>
              </a:path>
            </a:pathLst>
          </a:custGeom>
          <a:solidFill>
            <a:schemeClr val="accent1"/>
          </a:solidFill>
          <a:ln cap="flat" cmpd="sng" w="57150">
            <a:solidFill>
              <a:schemeClr val="folHlink"/>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1" i="0" lang="en-US" sz="1800" u="none" cap="none" strike="noStrike">
                <a:solidFill>
                  <a:schemeClr val="dk1"/>
                </a:solidFill>
                <a:latin typeface="Arial"/>
                <a:ea typeface="Arial"/>
                <a:cs typeface="Arial"/>
                <a:sym typeface="Arial"/>
              </a:rPr>
              <a:t>Set the guide just high enough to clear the piece, no more than </a:t>
            </a:r>
            <a:r>
              <a:rPr b="1" lang="en-US" sz="1800">
                <a:solidFill>
                  <a:schemeClr val="dk1"/>
                </a:solidFill>
              </a:rPr>
              <a:t>¼”</a:t>
            </a:r>
            <a:endParaRPr/>
          </a:p>
        </p:txBody>
      </p:sp>
      <p:sp>
        <p:nvSpPr>
          <p:cNvPr id="233" name="Google Shape;233;p27"/>
          <p:cNvSpPr/>
          <p:nvPr/>
        </p:nvSpPr>
        <p:spPr>
          <a:xfrm>
            <a:off x="7315200" y="2286000"/>
            <a:ext cx="1752600" cy="609600"/>
          </a:xfrm>
          <a:custGeom>
            <a:rect b="b" l="l" r="r" t="t"/>
            <a:pathLst>
              <a:path extrusionOk="0" h="120000" w="120000">
                <a:moveTo>
                  <a:pt x="0" y="0"/>
                </a:moveTo>
                <a:lnTo>
                  <a:pt x="120000" y="0"/>
                </a:lnTo>
                <a:lnTo>
                  <a:pt x="120000" y="120000"/>
                </a:lnTo>
                <a:lnTo>
                  <a:pt x="0" y="120000"/>
                </a:lnTo>
                <a:close/>
              </a:path>
              <a:path extrusionOk="0" fill="none" h="120000" w="120000">
                <a:moveTo>
                  <a:pt x="-4595" y="55320"/>
                </a:moveTo>
                <a:lnTo>
                  <a:pt x="-77830" y="-51191"/>
                </a:lnTo>
              </a:path>
            </a:pathLst>
          </a:custGeom>
          <a:solidFill>
            <a:schemeClr val="accent1"/>
          </a:solidFill>
          <a:ln cap="flat" cmpd="sng" w="57150">
            <a:solidFill>
              <a:schemeClr val="folHlink"/>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1" i="0" lang="en-US" sz="1800" u="none" cap="none" strike="noStrike">
                <a:solidFill>
                  <a:schemeClr val="dk1"/>
                </a:solidFill>
                <a:latin typeface="Arial"/>
                <a:ea typeface="Arial"/>
                <a:cs typeface="Arial"/>
                <a:sym typeface="Arial"/>
              </a:rPr>
              <a:t>Watch what your doing!!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pic>
        <p:nvPicPr>
          <p:cNvPr id="238" name="Google Shape;238;p28"/>
          <p:cNvPicPr preferRelativeResize="0"/>
          <p:nvPr/>
        </p:nvPicPr>
        <p:blipFill>
          <a:blip r:embed="rId3">
            <a:alphaModFix/>
          </a:blip>
          <a:stretch>
            <a:fillRect/>
          </a:stretch>
        </p:blipFill>
        <p:spPr>
          <a:xfrm>
            <a:off x="1613223" y="3148350"/>
            <a:ext cx="5917562" cy="3328625"/>
          </a:xfrm>
          <a:prstGeom prst="rect">
            <a:avLst/>
          </a:prstGeom>
          <a:noFill/>
          <a:ln>
            <a:noFill/>
          </a:ln>
        </p:spPr>
      </p:pic>
      <p:sp>
        <p:nvSpPr>
          <p:cNvPr id="239" name="Google Shape;239;p28"/>
          <p:cNvSpPr txBox="1"/>
          <p:nvPr>
            <p:ph idx="4294967295"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b="0" i="0" lang="en-US" sz="4400" u="none" cap="none" strike="noStrike">
                <a:solidFill>
                  <a:schemeClr val="dk2"/>
                </a:solidFill>
                <a:latin typeface="Arial"/>
                <a:ea typeface="Arial"/>
                <a:cs typeface="Arial"/>
                <a:sym typeface="Arial"/>
              </a:rPr>
              <a:t>Band Saw</a:t>
            </a:r>
            <a:endParaRPr/>
          </a:p>
        </p:txBody>
      </p:sp>
      <p:sp>
        <p:nvSpPr>
          <p:cNvPr id="240" name="Google Shape;240;p28"/>
          <p:cNvSpPr txBox="1"/>
          <p:nvPr>
            <p:ph idx="4294967295" type="body"/>
          </p:nvPr>
        </p:nvSpPr>
        <p:spPr>
          <a:xfrm>
            <a:off x="457200" y="1156950"/>
            <a:ext cx="8229600" cy="19914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80000"/>
              </a:lnSpc>
              <a:spcBef>
                <a:spcPts val="560"/>
              </a:spcBef>
              <a:spcAft>
                <a:spcPts val="0"/>
              </a:spcAft>
              <a:buClr>
                <a:schemeClr val="dk1"/>
              </a:buClr>
              <a:buSzPts val="2400"/>
              <a:buFont typeface="Arial"/>
              <a:buChar char="•"/>
            </a:pPr>
            <a:r>
              <a:rPr lang="en-US" sz="2400"/>
              <a:t>Pay attention to blade tension and alignment!!</a:t>
            </a:r>
            <a:endParaRPr sz="2400"/>
          </a:p>
          <a:p>
            <a:pPr indent="-317500" lvl="0" marL="342900" marR="0" rtl="0" algn="l">
              <a:lnSpc>
                <a:spcPct val="80000"/>
              </a:lnSpc>
              <a:spcBef>
                <a:spcPts val="560"/>
              </a:spcBef>
              <a:spcAft>
                <a:spcPts val="0"/>
              </a:spcAft>
              <a:buClr>
                <a:schemeClr val="dk1"/>
              </a:buClr>
              <a:buSzPts val="2400"/>
              <a:buFont typeface="Arial"/>
              <a:buChar char="•"/>
            </a:pPr>
            <a:r>
              <a:rPr lang="en-US" sz="2400"/>
              <a:t>Right side of Bearing and back half of blade going through the guides.</a:t>
            </a:r>
            <a:endParaRPr sz="2400"/>
          </a:p>
          <a:p>
            <a:pPr indent="-317500" lvl="0" marL="342900" marR="0" rtl="0" algn="l">
              <a:lnSpc>
                <a:spcPct val="80000"/>
              </a:lnSpc>
              <a:spcBef>
                <a:spcPts val="560"/>
              </a:spcBef>
              <a:spcAft>
                <a:spcPts val="0"/>
              </a:spcAft>
              <a:buClr>
                <a:schemeClr val="dk1"/>
              </a:buClr>
              <a:buSzPts val="2400"/>
              <a:buFont typeface="Arial"/>
              <a:buChar char="•"/>
            </a:pPr>
            <a:r>
              <a:rPr lang="en-US" sz="2400"/>
              <a:t>Alignment is done above the table AND below!!</a:t>
            </a:r>
            <a:endParaRPr sz="2400"/>
          </a:p>
        </p:txBody>
      </p:sp>
      <p:sp>
        <p:nvSpPr>
          <p:cNvPr id="241" name="Google Shape;241;p28"/>
          <p:cNvSpPr txBox="1"/>
          <p:nvPr/>
        </p:nvSpPr>
        <p:spPr>
          <a:xfrm>
            <a:off x="7575775" y="4324600"/>
            <a:ext cx="1250700" cy="6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FFFFFF"/>
                </a:solidFill>
                <a:latin typeface="Lato"/>
                <a:ea typeface="Lato"/>
                <a:cs typeface="Lato"/>
                <a:sym typeface="Lato"/>
              </a:rPr>
              <a:t>&lt;--</a:t>
            </a:r>
            <a:r>
              <a:rPr lang="en-US" sz="1800">
                <a:solidFill>
                  <a:srgbClr val="FFFFFF"/>
                </a:solidFill>
                <a:latin typeface="Lato"/>
                <a:ea typeface="Lato"/>
                <a:cs typeface="Lato"/>
                <a:sym typeface="Lato"/>
              </a:rPr>
              <a:t>- Guard</a:t>
            </a:r>
            <a:endParaRPr sz="1800">
              <a:solidFill>
                <a:srgbClr val="FFFFFF"/>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pic>
        <p:nvPicPr>
          <p:cNvPr descr="dsc07080" id="246" name="Google Shape;246;p29"/>
          <p:cNvPicPr preferRelativeResize="0"/>
          <p:nvPr/>
        </p:nvPicPr>
        <p:blipFill rotWithShape="1">
          <a:blip r:embed="rId3">
            <a:alphaModFix/>
          </a:blip>
          <a:srcRect b="0" l="0" r="0" t="25239"/>
          <a:stretch/>
        </p:blipFill>
        <p:spPr>
          <a:xfrm>
            <a:off x="3404550" y="303425"/>
            <a:ext cx="5304300" cy="6153300"/>
          </a:xfrm>
          <a:prstGeom prst="rect">
            <a:avLst/>
          </a:prstGeom>
          <a:noFill/>
          <a:ln>
            <a:noFill/>
          </a:ln>
        </p:spPr>
      </p:pic>
      <p:sp>
        <p:nvSpPr>
          <p:cNvPr id="247" name="Google Shape;247;p29"/>
          <p:cNvSpPr txBox="1"/>
          <p:nvPr/>
        </p:nvSpPr>
        <p:spPr>
          <a:xfrm>
            <a:off x="194950" y="459925"/>
            <a:ext cx="2819100" cy="51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solidFill>
                  <a:srgbClr val="FFFFFF"/>
                </a:solidFill>
                <a:latin typeface="Lato"/>
                <a:ea typeface="Lato"/>
                <a:cs typeface="Lato"/>
                <a:sym typeface="Lato"/>
              </a:rPr>
              <a:t>What is he doing safely?</a:t>
            </a:r>
            <a:endParaRPr sz="3000">
              <a:solidFill>
                <a:srgbClr val="FFFFFF"/>
              </a:solidFill>
              <a:latin typeface="Lato"/>
              <a:ea typeface="Lato"/>
              <a:cs typeface="Lato"/>
              <a:sym typeface="Lato"/>
            </a:endParaRPr>
          </a:p>
          <a:p>
            <a:pPr indent="0" lvl="0" marL="0" rtl="0" algn="l">
              <a:spcBef>
                <a:spcPts val="0"/>
              </a:spcBef>
              <a:spcAft>
                <a:spcPts val="0"/>
              </a:spcAft>
              <a:buNone/>
            </a:pPr>
            <a:r>
              <a:t/>
            </a:r>
            <a:endParaRPr sz="1800">
              <a:solidFill>
                <a:srgbClr val="FFFFFF"/>
              </a:solidFill>
              <a:latin typeface="Lato"/>
              <a:ea typeface="Lato"/>
              <a:cs typeface="Lato"/>
              <a:sym typeface="Lato"/>
            </a:endParaRPr>
          </a:p>
          <a:p>
            <a:pPr indent="0" lvl="0" marL="0" rtl="0" algn="l">
              <a:spcBef>
                <a:spcPts val="0"/>
              </a:spcBef>
              <a:spcAft>
                <a:spcPts val="0"/>
              </a:spcAft>
              <a:buNone/>
            </a:pPr>
            <a:r>
              <a:t/>
            </a:r>
            <a:endParaRPr sz="1800">
              <a:solidFill>
                <a:srgbClr val="FFFFFF"/>
              </a:solidFill>
              <a:latin typeface="Lato"/>
              <a:ea typeface="Lato"/>
              <a:cs typeface="Lato"/>
              <a:sym typeface="Lato"/>
            </a:endParaRPr>
          </a:p>
          <a:p>
            <a:pPr indent="0" lvl="0" marL="0" rtl="0" algn="l">
              <a:spcBef>
                <a:spcPts val="0"/>
              </a:spcBef>
              <a:spcAft>
                <a:spcPts val="0"/>
              </a:spcAft>
              <a:buNone/>
            </a:pPr>
            <a:r>
              <a:t/>
            </a:r>
            <a:endParaRPr sz="1800">
              <a:solidFill>
                <a:srgbClr val="FFFFFF"/>
              </a:solidFill>
              <a:latin typeface="Lato"/>
              <a:ea typeface="Lato"/>
              <a:cs typeface="Lato"/>
              <a:sym typeface="Lato"/>
            </a:endParaRPr>
          </a:p>
          <a:p>
            <a:pPr indent="0" lvl="0" marL="0" rtl="0" algn="l">
              <a:spcBef>
                <a:spcPts val="0"/>
              </a:spcBef>
              <a:spcAft>
                <a:spcPts val="0"/>
              </a:spcAft>
              <a:buNone/>
            </a:pPr>
            <a:r>
              <a:rPr lang="en-US" sz="3000">
                <a:solidFill>
                  <a:srgbClr val="FFFFFF"/>
                </a:solidFill>
                <a:latin typeface="Lato"/>
                <a:ea typeface="Lato"/>
                <a:cs typeface="Lato"/>
                <a:sym typeface="Lato"/>
              </a:rPr>
              <a:t>What does he need to do?</a:t>
            </a:r>
            <a:endParaRPr sz="3000">
              <a:solidFill>
                <a:srgbClr val="FFFFFF"/>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3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lang="en-US"/>
              <a:t>Drilling / </a:t>
            </a:r>
            <a:r>
              <a:rPr b="0" i="0" lang="en-US" sz="4400" u="none" cap="none" strike="noStrike">
                <a:solidFill>
                  <a:schemeClr val="dk2"/>
                </a:solidFill>
                <a:latin typeface="Arial"/>
                <a:ea typeface="Arial"/>
                <a:cs typeface="Arial"/>
                <a:sym typeface="Arial"/>
              </a:rPr>
              <a:t>Milling</a:t>
            </a:r>
            <a:endParaRPr/>
          </a:p>
        </p:txBody>
      </p:sp>
      <p:sp>
        <p:nvSpPr>
          <p:cNvPr id="253" name="Google Shape;253;p30"/>
          <p:cNvSpPr txBox="1"/>
          <p:nvPr>
            <p:ph idx="1" type="body"/>
          </p:nvPr>
        </p:nvSpPr>
        <p:spPr>
          <a:xfrm>
            <a:off x="457200" y="1295400"/>
            <a:ext cx="8458200" cy="5562600"/>
          </a:xfrm>
          <a:prstGeom prst="rect">
            <a:avLst/>
          </a:prstGeom>
          <a:noFill/>
          <a:ln>
            <a:noFill/>
          </a:ln>
        </p:spPr>
        <p:txBody>
          <a:bodyPr anchorCtr="0" anchor="t" bIns="45700" lIns="91425" spcFirstLastPara="1" rIns="91425" wrap="square" tIns="45700">
            <a:noAutofit/>
          </a:bodyPr>
          <a:lstStyle/>
          <a:p>
            <a:pPr indent="-304800" lvl="0" marL="342900"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Arial"/>
                <a:ea typeface="Arial"/>
                <a:cs typeface="Arial"/>
                <a:sym typeface="Arial"/>
              </a:rPr>
              <a:t>Loose clothing out of the way</a:t>
            </a:r>
            <a:r>
              <a:rPr lang="en-US" sz="2600">
                <a:solidFill>
                  <a:srgbClr val="FFFFFF"/>
                </a:solidFill>
              </a:rPr>
              <a:t>. </a:t>
            </a:r>
            <a:r>
              <a:rPr b="0" i="0" lang="en-US" sz="2600" u="none" cap="none" strike="noStrike">
                <a:solidFill>
                  <a:srgbClr val="FFFFFF"/>
                </a:solidFill>
                <a:latin typeface="Arial"/>
                <a:ea typeface="Arial"/>
                <a:cs typeface="Arial"/>
                <a:sym typeface="Arial"/>
              </a:rPr>
              <a:t>Hair tied back</a:t>
            </a:r>
            <a:endParaRPr b="0" i="0" sz="2600" u="none" cap="none" strike="noStrike">
              <a:solidFill>
                <a:srgbClr val="FFFFFF"/>
              </a:solidFill>
              <a:latin typeface="Arial"/>
              <a:ea typeface="Arial"/>
              <a:cs typeface="Arial"/>
              <a:sym typeface="Arial"/>
            </a:endParaRPr>
          </a:p>
          <a:p>
            <a:pPr indent="-304800" lvl="0" marL="342900" rtl="0" algn="l">
              <a:lnSpc>
                <a:spcPct val="80000"/>
              </a:lnSpc>
              <a:spcBef>
                <a:spcPts val="560"/>
              </a:spcBef>
              <a:spcAft>
                <a:spcPts val="0"/>
              </a:spcAft>
              <a:buClr>
                <a:srgbClr val="FFFFFF"/>
              </a:buClr>
              <a:buSzPts val="2600"/>
              <a:buFont typeface="Arial"/>
              <a:buChar char="•"/>
            </a:pPr>
            <a:r>
              <a:rPr lang="en-US" sz="2600">
                <a:solidFill>
                  <a:srgbClr val="FFFFFF"/>
                </a:solidFill>
              </a:rPr>
              <a:t>Make sure there is clearance under the piece you’re drilling or use a piece of wood under it.</a:t>
            </a:r>
            <a:endParaRPr sz="2600">
              <a:solidFill>
                <a:srgbClr val="FFFFFF"/>
              </a:solidFill>
            </a:endParaRPr>
          </a:p>
          <a:p>
            <a:pPr indent="-304800" lvl="0" marL="342900" marR="0" rtl="0" algn="l">
              <a:lnSpc>
                <a:spcPct val="100000"/>
              </a:lnSpc>
              <a:spcBef>
                <a:spcPts val="640"/>
              </a:spcBef>
              <a:spcAft>
                <a:spcPts val="0"/>
              </a:spcAft>
              <a:buClr>
                <a:srgbClr val="FFFFFF"/>
              </a:buClr>
              <a:buSzPts val="2600"/>
              <a:buFont typeface="Arial"/>
              <a:buChar char="•"/>
            </a:pPr>
            <a:r>
              <a:rPr b="0" i="0" lang="en-US" sz="2600" u="none" cap="none" strike="noStrike">
                <a:solidFill>
                  <a:srgbClr val="FFFFFF"/>
                </a:solidFill>
                <a:latin typeface="Arial"/>
                <a:ea typeface="Arial"/>
                <a:cs typeface="Arial"/>
                <a:sym typeface="Arial"/>
              </a:rPr>
              <a:t>End Mills are sharp, hold them or grab them with a rag.</a:t>
            </a:r>
            <a:endParaRPr sz="2600">
              <a:solidFill>
                <a:srgbClr val="FFFFFF"/>
              </a:solidFill>
            </a:endParaRPr>
          </a:p>
          <a:p>
            <a:pPr indent="-304800" lvl="0" marL="342900" marR="0" rtl="0" algn="l">
              <a:lnSpc>
                <a:spcPct val="100000"/>
              </a:lnSpc>
              <a:spcBef>
                <a:spcPts val="640"/>
              </a:spcBef>
              <a:spcAft>
                <a:spcPts val="0"/>
              </a:spcAft>
              <a:buClr>
                <a:srgbClr val="FFFFFF"/>
              </a:buClr>
              <a:buSzPts val="2600"/>
              <a:buFont typeface="Arial"/>
              <a:buChar char="•"/>
            </a:pPr>
            <a:r>
              <a:rPr b="0" i="0" lang="en-US" sz="2600" u="none" cap="none" strike="noStrike">
                <a:solidFill>
                  <a:srgbClr val="FFFFFF"/>
                </a:solidFill>
                <a:latin typeface="Arial"/>
                <a:ea typeface="Arial"/>
                <a:cs typeface="Arial"/>
                <a:sym typeface="Arial"/>
              </a:rPr>
              <a:t>Make sure the bit is turning the right way.</a:t>
            </a:r>
            <a:endParaRPr sz="2600">
              <a:solidFill>
                <a:srgbClr val="FFFFFF"/>
              </a:solidFill>
            </a:endParaRPr>
          </a:p>
          <a:p>
            <a:pPr indent="-304800" lvl="0" marL="342900" marR="0" rtl="0" algn="l">
              <a:lnSpc>
                <a:spcPct val="100000"/>
              </a:lnSpc>
              <a:spcBef>
                <a:spcPts val="640"/>
              </a:spcBef>
              <a:spcAft>
                <a:spcPts val="0"/>
              </a:spcAft>
              <a:buClr>
                <a:srgbClr val="FFFFFF"/>
              </a:buClr>
              <a:buSzPts val="2600"/>
              <a:buFont typeface="Arial"/>
              <a:buChar char="•"/>
            </a:pPr>
            <a:r>
              <a:rPr b="1" i="0" lang="en-US" sz="2600" u="none" cap="none" strike="noStrike">
                <a:solidFill>
                  <a:srgbClr val="FFFFFF"/>
                </a:solidFill>
                <a:latin typeface="Arial"/>
                <a:ea typeface="Arial"/>
                <a:cs typeface="Arial"/>
                <a:sym typeface="Arial"/>
              </a:rPr>
              <a:t>Bigger the bit, slower the cutting speed!!</a:t>
            </a:r>
            <a:endParaRPr b="1" i="0" sz="2600" u="none" cap="none" strike="noStrike">
              <a:solidFill>
                <a:srgbClr val="FFFFFF"/>
              </a:solidFill>
              <a:latin typeface="Arial"/>
              <a:ea typeface="Arial"/>
              <a:cs typeface="Arial"/>
              <a:sym typeface="Arial"/>
            </a:endParaRPr>
          </a:p>
          <a:p>
            <a:pPr indent="-304800" lvl="0" marL="342900" rtl="0" algn="l">
              <a:lnSpc>
                <a:spcPct val="80000"/>
              </a:lnSpc>
              <a:spcBef>
                <a:spcPts val="560"/>
              </a:spcBef>
              <a:spcAft>
                <a:spcPts val="0"/>
              </a:spcAft>
              <a:buClr>
                <a:srgbClr val="FFFFFF"/>
              </a:buClr>
              <a:buSzPts val="2600"/>
              <a:buFont typeface="Arial"/>
              <a:buChar char="•"/>
            </a:pPr>
            <a:r>
              <a:rPr b="1" lang="en-US" sz="2600">
                <a:solidFill>
                  <a:srgbClr val="FFFFFF"/>
                </a:solidFill>
              </a:rPr>
              <a:t>Keep the chuck key with the drill!!!!</a:t>
            </a:r>
            <a:endParaRPr b="1" sz="2600">
              <a:solidFill>
                <a:srgbClr val="FFFFFF"/>
              </a:solidFill>
            </a:endParaRPr>
          </a:p>
          <a:p>
            <a:pPr indent="-304800" lvl="0" marL="342900" marR="0" rtl="0" algn="l">
              <a:lnSpc>
                <a:spcPct val="100000"/>
              </a:lnSpc>
              <a:spcBef>
                <a:spcPts val="640"/>
              </a:spcBef>
              <a:spcAft>
                <a:spcPts val="0"/>
              </a:spcAft>
              <a:buClr>
                <a:srgbClr val="FFFFFF"/>
              </a:buClr>
              <a:buSzPts val="2600"/>
              <a:buFont typeface="Arial"/>
              <a:buChar char="•"/>
            </a:pPr>
            <a:r>
              <a:rPr b="0" i="0" lang="en-US" sz="2600" u="none" cap="none" strike="noStrike">
                <a:solidFill>
                  <a:srgbClr val="FFFFFF"/>
                </a:solidFill>
                <a:latin typeface="Arial"/>
                <a:ea typeface="Arial"/>
                <a:cs typeface="Arial"/>
                <a:sym typeface="Arial"/>
              </a:rPr>
              <a:t>Steel gets cut at a slower speed than Aluminum.</a:t>
            </a:r>
            <a:endParaRPr sz="2600">
              <a:solidFill>
                <a:srgbClr val="FFFFFF"/>
              </a:solidFill>
            </a:endParaRPr>
          </a:p>
          <a:p>
            <a:pPr indent="-304800" lvl="0" marL="342900" marR="0" rtl="0" algn="l">
              <a:lnSpc>
                <a:spcPct val="100000"/>
              </a:lnSpc>
              <a:spcBef>
                <a:spcPts val="640"/>
              </a:spcBef>
              <a:spcAft>
                <a:spcPts val="0"/>
              </a:spcAft>
              <a:buClr>
                <a:srgbClr val="FFFFFF"/>
              </a:buClr>
              <a:buSzPts val="2600"/>
              <a:buFont typeface="Arial"/>
              <a:buChar char="•"/>
            </a:pPr>
            <a:r>
              <a:rPr b="0" i="0" lang="en-US" sz="2600" u="none" cap="none" strike="noStrike">
                <a:solidFill>
                  <a:srgbClr val="FFFFFF"/>
                </a:solidFill>
                <a:latin typeface="Arial"/>
                <a:ea typeface="Arial"/>
                <a:cs typeface="Arial"/>
                <a:sym typeface="Arial"/>
              </a:rPr>
              <a:t>Use coolant!!  Cutting fluid (or hand lotion on aluminum).</a:t>
            </a:r>
            <a:endParaRPr sz="260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pic>
        <p:nvPicPr>
          <p:cNvPr descr="DSC00310" id="258" name="Google Shape;258;p31"/>
          <p:cNvPicPr preferRelativeResize="0"/>
          <p:nvPr/>
        </p:nvPicPr>
        <p:blipFill rotWithShape="1">
          <a:blip r:embed="rId3">
            <a:alphaModFix/>
          </a:blip>
          <a:srcRect b="0" l="0" r="0" t="0"/>
          <a:stretch/>
        </p:blipFill>
        <p:spPr>
          <a:xfrm>
            <a:off x="0" y="0"/>
            <a:ext cx="9144000" cy="6854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b="0" i="0" lang="en-US" sz="4400" u="none" cap="none" strike="noStrike">
                <a:solidFill>
                  <a:schemeClr val="dk2"/>
                </a:solidFill>
                <a:latin typeface="Arial"/>
                <a:ea typeface="Arial"/>
                <a:cs typeface="Arial"/>
                <a:sym typeface="Arial"/>
              </a:rPr>
              <a:t>Chop Saw</a:t>
            </a:r>
            <a:endParaRPr/>
          </a:p>
        </p:txBody>
      </p:sp>
      <p:sp>
        <p:nvSpPr>
          <p:cNvPr id="264" name="Google Shape;264;p32"/>
          <p:cNvSpPr txBox="1"/>
          <p:nvPr>
            <p:ph idx="1" type="body"/>
          </p:nvPr>
        </p:nvSpPr>
        <p:spPr>
          <a:xfrm>
            <a:off x="457200" y="1295400"/>
            <a:ext cx="8686800" cy="52578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90000"/>
              </a:lnSpc>
              <a:spcBef>
                <a:spcPts val="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Loose clothing out of the way</a:t>
            </a:r>
            <a:r>
              <a:rPr lang="en-US" sz="2800">
                <a:solidFill>
                  <a:srgbClr val="FFFFFF"/>
                </a:solidFill>
              </a:rPr>
              <a:t> and h</a:t>
            </a:r>
            <a:r>
              <a:rPr b="0" i="0" lang="en-US" sz="2800" u="none" cap="none" strike="noStrike">
                <a:solidFill>
                  <a:srgbClr val="FFFFFF"/>
                </a:solidFill>
                <a:latin typeface="Arial"/>
                <a:ea typeface="Arial"/>
                <a:cs typeface="Arial"/>
                <a:sym typeface="Arial"/>
              </a:rPr>
              <a:t>air tied back</a:t>
            </a:r>
            <a:endParaRPr sz="2800">
              <a:solidFill>
                <a:srgbClr val="FFFFFF"/>
              </a:solidFill>
            </a:endParaRPr>
          </a:p>
          <a:p>
            <a:pPr indent="-317500" lvl="0" marL="342900" marR="0" rtl="0" algn="l">
              <a:lnSpc>
                <a:spcPct val="90000"/>
              </a:lnSpc>
              <a:spcBef>
                <a:spcPts val="64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Clamp down the piece your </a:t>
            </a:r>
            <a:r>
              <a:rPr lang="en-US" sz="2800">
                <a:solidFill>
                  <a:srgbClr val="FFFFFF"/>
                </a:solidFill>
              </a:rPr>
              <a:t>cutting</a:t>
            </a:r>
            <a:r>
              <a:rPr b="0" i="0" lang="en-US" sz="2800" u="none" cap="none" strike="noStrike">
                <a:solidFill>
                  <a:srgbClr val="FFFFFF"/>
                </a:solidFill>
                <a:latin typeface="Arial"/>
                <a:ea typeface="Arial"/>
                <a:cs typeface="Arial"/>
                <a:sym typeface="Arial"/>
              </a:rPr>
              <a:t>.</a:t>
            </a:r>
            <a:endParaRPr b="0" i="0" sz="2800" u="none" cap="none" strike="noStrike">
              <a:solidFill>
                <a:srgbClr val="FFFFFF"/>
              </a:solidFill>
              <a:latin typeface="Arial"/>
              <a:ea typeface="Arial"/>
              <a:cs typeface="Arial"/>
              <a:sym typeface="Arial"/>
            </a:endParaRPr>
          </a:p>
          <a:p>
            <a:pPr indent="-317500" lvl="0" marL="342900" marR="0" rtl="0" algn="l">
              <a:lnSpc>
                <a:spcPct val="90000"/>
              </a:lnSpc>
              <a:spcBef>
                <a:spcPts val="640"/>
              </a:spcBef>
              <a:spcAft>
                <a:spcPts val="0"/>
              </a:spcAft>
              <a:buClr>
                <a:srgbClr val="FFFFFF"/>
              </a:buClr>
              <a:buSzPts val="2800"/>
              <a:buFont typeface="Arial"/>
              <a:buChar char="•"/>
            </a:pPr>
            <a:r>
              <a:rPr lang="en-US" sz="2800">
                <a:solidFill>
                  <a:srgbClr val="FFFFFF"/>
                </a:solidFill>
              </a:rPr>
              <a:t>Shout “cutting” before turning on</a:t>
            </a:r>
            <a:endParaRPr sz="2800">
              <a:solidFill>
                <a:srgbClr val="FFFFFF"/>
              </a:solidFill>
            </a:endParaRPr>
          </a:p>
          <a:p>
            <a:pPr indent="-317500" lvl="0" marL="342900" marR="0" rtl="0" algn="l">
              <a:lnSpc>
                <a:spcPct val="90000"/>
              </a:lnSpc>
              <a:spcBef>
                <a:spcPts val="64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Bring the saw up to speed first, then lower it </a:t>
            </a:r>
            <a:r>
              <a:rPr lang="en-US" sz="2800">
                <a:solidFill>
                  <a:srgbClr val="FFFFFF"/>
                </a:solidFill>
              </a:rPr>
              <a:t>SLOWLY</a:t>
            </a:r>
            <a:r>
              <a:rPr b="0" i="0" lang="en-US" sz="2800" u="none" cap="none" strike="noStrike">
                <a:solidFill>
                  <a:srgbClr val="FFFFFF"/>
                </a:solidFill>
                <a:latin typeface="Arial"/>
                <a:ea typeface="Arial"/>
                <a:cs typeface="Arial"/>
                <a:sym typeface="Arial"/>
              </a:rPr>
              <a:t> into the material.</a:t>
            </a:r>
            <a:endParaRPr sz="2800">
              <a:solidFill>
                <a:srgbClr val="FFFFFF"/>
              </a:solidFill>
            </a:endParaRPr>
          </a:p>
          <a:p>
            <a:pPr indent="-317500" lvl="0" marL="342900" marR="0" rtl="0" algn="l">
              <a:lnSpc>
                <a:spcPct val="90000"/>
              </a:lnSpc>
              <a:spcBef>
                <a:spcPts val="640"/>
              </a:spcBef>
              <a:spcAft>
                <a:spcPts val="0"/>
              </a:spcAft>
              <a:buClr>
                <a:srgbClr val="FF0000"/>
              </a:buClr>
              <a:buSzPts val="2800"/>
              <a:buFont typeface="Arial"/>
              <a:buChar char="•"/>
            </a:pPr>
            <a:r>
              <a:rPr b="0" i="0" lang="en-US" sz="2800" u="none" cap="none" strike="noStrike">
                <a:solidFill>
                  <a:srgbClr val="FF0000"/>
                </a:solidFill>
                <a:latin typeface="Arial"/>
                <a:ea typeface="Arial"/>
                <a:cs typeface="Arial"/>
                <a:sym typeface="Arial"/>
              </a:rPr>
              <a:t>Don’t cut small stuff like vex metal.  It will fly off and hurt someone!!</a:t>
            </a:r>
            <a:endParaRPr sz="2800">
              <a:solidFill>
                <a:srgbClr val="FF0000"/>
              </a:solidFill>
            </a:endParaRPr>
          </a:p>
          <a:p>
            <a:pPr indent="-317500" lvl="0" marL="342900" marR="0" rtl="0" algn="l">
              <a:lnSpc>
                <a:spcPct val="90000"/>
              </a:lnSpc>
              <a:spcBef>
                <a:spcPts val="64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If you will be cutting a lot of material – do it outside since it is so loud.</a:t>
            </a:r>
            <a:endParaRPr b="0" i="0" sz="2800" u="none" cap="none" strike="noStrike">
              <a:solidFill>
                <a:srgbClr val="FFFFFF"/>
              </a:solidFill>
              <a:latin typeface="Arial"/>
              <a:ea typeface="Arial"/>
              <a:cs typeface="Arial"/>
              <a:sym typeface="Arial"/>
            </a:endParaRPr>
          </a:p>
          <a:p>
            <a:pPr indent="-317500" lvl="0" marL="342900" marR="0" rtl="0" algn="l">
              <a:lnSpc>
                <a:spcPct val="90000"/>
              </a:lnSpc>
              <a:spcBef>
                <a:spcPts val="640"/>
              </a:spcBef>
              <a:spcAft>
                <a:spcPts val="0"/>
              </a:spcAft>
              <a:buClr>
                <a:srgbClr val="FFFFFF"/>
              </a:buClr>
              <a:buSzPts val="2800"/>
              <a:buFont typeface="Arial"/>
              <a:buChar char="•"/>
            </a:pPr>
            <a:r>
              <a:rPr lang="en-US" sz="2800">
                <a:solidFill>
                  <a:srgbClr val="FFFFFF"/>
                </a:solidFill>
              </a:rPr>
              <a:t>Wear Ear Protection</a:t>
            </a:r>
            <a:endParaRPr sz="2800">
              <a:solidFill>
                <a:srgbClr val="FFFFFF"/>
              </a:solidFill>
            </a:endParaRPr>
          </a:p>
          <a:p>
            <a:pPr indent="-317500" lvl="0" marL="342900" marR="0" rtl="0" algn="l">
              <a:lnSpc>
                <a:spcPct val="90000"/>
              </a:lnSpc>
              <a:spcBef>
                <a:spcPts val="64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SAFETY G</a:t>
            </a:r>
            <a:r>
              <a:rPr lang="en-US" sz="2800">
                <a:solidFill>
                  <a:srgbClr val="FFFFFF"/>
                </a:solidFill>
              </a:rPr>
              <a:t>LASSES</a:t>
            </a:r>
            <a:r>
              <a:rPr b="0" i="0" lang="en-US" sz="2800" u="none" cap="none" strike="noStrike">
                <a:solidFill>
                  <a:srgbClr val="FFFFFF"/>
                </a:solidFill>
                <a:latin typeface="Arial"/>
                <a:ea typeface="Arial"/>
                <a:cs typeface="Arial"/>
                <a:sym typeface="Arial"/>
              </a:rPr>
              <a:t>!!!</a:t>
            </a:r>
            <a:endParaRPr sz="28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15"/>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b="0" i="0" lang="en-US" sz="4400" u="none" cap="none" strike="noStrike">
                <a:solidFill>
                  <a:schemeClr val="dk2"/>
                </a:solidFill>
                <a:latin typeface="Arial"/>
                <a:ea typeface="Arial"/>
                <a:cs typeface="Arial"/>
                <a:sym typeface="Arial"/>
              </a:rPr>
              <a:t>A story to share…</a:t>
            </a:r>
            <a:endParaRPr/>
          </a:p>
        </p:txBody>
      </p:sp>
      <p:sp>
        <p:nvSpPr>
          <p:cNvPr id="147" name="Google Shape;147;p15"/>
          <p:cNvSpPr txBox="1"/>
          <p:nvPr>
            <p:ph idx="1" type="body"/>
          </p:nvPr>
        </p:nvSpPr>
        <p:spPr>
          <a:xfrm>
            <a:off x="0" y="912875"/>
            <a:ext cx="9144000" cy="5715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2400"/>
              <a:buFont typeface="Arial"/>
              <a:buChar char="•"/>
            </a:pPr>
            <a:r>
              <a:rPr i="0" lang="en-US" sz="2400" u="none" cap="none" strike="noStrike">
                <a:solidFill>
                  <a:srgbClr val="FFFFFF"/>
                </a:solidFill>
              </a:rPr>
              <a:t>At the 2008 Florida Regional, a college student mentor was working on their team's robot, and it was running autonomous mode. When it stopped running, he noticed a problem. He reached inside the robot and his index finger was pushing down on a chain when the robot started up again - I believe after a pause in the software. The chain grabbed his finger and pulled it into the adjacent sprocket where it severed his finger at the first knuckle. They were unable to reattach it at the hospital.</a:t>
            </a:r>
            <a:endParaRPr>
              <a:solidFill>
                <a:srgbClr val="FFFFFF"/>
              </a:solidFill>
            </a:endParaRPr>
          </a:p>
          <a:p>
            <a:pPr indent="-342900" lvl="0" marL="342900" marR="0" rtl="0" algn="l">
              <a:lnSpc>
                <a:spcPct val="80000"/>
              </a:lnSpc>
              <a:spcBef>
                <a:spcPts val="480"/>
              </a:spcBef>
              <a:spcAft>
                <a:spcPts val="0"/>
              </a:spcAft>
              <a:buClr>
                <a:schemeClr val="dk1"/>
              </a:buClr>
              <a:buSzPts val="2400"/>
              <a:buFont typeface="Arial"/>
              <a:buChar char="•"/>
            </a:pPr>
            <a:r>
              <a:rPr i="0" lang="en-US" sz="2400" u="none" cap="none" strike="noStrike">
                <a:solidFill>
                  <a:srgbClr val="FFFFFF"/>
                </a:solidFill>
              </a:rPr>
              <a:t>I know I get complacent sometimes, but this really woke me up. No dongle or switch would have reacted in time to stop this, and you can't put physical guards everywhere. Power down anytime you are working on your robot. Please read this to your teams and remind them of all the dangers involved in working with machines and </a:t>
            </a:r>
            <a:r>
              <a:rPr lang="en-US" sz="2400">
                <a:solidFill>
                  <a:srgbClr val="FFFFFF"/>
                </a:solidFill>
              </a:rPr>
              <a:t>m</a:t>
            </a:r>
            <a:r>
              <a:rPr i="0" lang="en-US" sz="2400" u="none" cap="none" strike="noStrike">
                <a:solidFill>
                  <a:srgbClr val="FFFFFF"/>
                </a:solidFill>
              </a:rPr>
              <a:t>achinery.</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3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4400" u="none" cap="none" strike="noStrike">
              <a:solidFill>
                <a:schemeClr val="dk2"/>
              </a:solidFill>
              <a:latin typeface="Arial"/>
              <a:ea typeface="Arial"/>
              <a:cs typeface="Arial"/>
              <a:sym typeface="Arial"/>
            </a:endParaRPr>
          </a:p>
        </p:txBody>
      </p:sp>
      <p:sp>
        <p:nvSpPr>
          <p:cNvPr id="270" name="Google Shape;270;p3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Arial"/>
              <a:ea typeface="Arial"/>
              <a:cs typeface="Arial"/>
              <a:sym typeface="Arial"/>
            </a:endParaRPr>
          </a:p>
        </p:txBody>
      </p:sp>
      <p:pic>
        <p:nvPicPr>
          <p:cNvPr descr="lrg-591-dsc07088" id="271" name="Google Shape;271;p33"/>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3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b="0" i="0" lang="en-US" sz="4400" u="none" cap="none" strike="noStrike">
                <a:solidFill>
                  <a:schemeClr val="dk2"/>
                </a:solidFill>
                <a:latin typeface="Arial"/>
                <a:ea typeface="Arial"/>
                <a:cs typeface="Arial"/>
                <a:sym typeface="Arial"/>
              </a:rPr>
              <a:t>Arbor Press / Broaching</a:t>
            </a:r>
            <a:endParaRPr/>
          </a:p>
        </p:txBody>
      </p:sp>
      <p:sp>
        <p:nvSpPr>
          <p:cNvPr id="277" name="Google Shape;277;p34"/>
          <p:cNvSpPr txBox="1"/>
          <p:nvPr>
            <p:ph idx="1" type="body"/>
          </p:nvPr>
        </p:nvSpPr>
        <p:spPr>
          <a:xfrm>
            <a:off x="457200" y="1600200"/>
            <a:ext cx="8229600" cy="4724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Loose clothing out of the way</a:t>
            </a:r>
            <a:r>
              <a:rPr lang="en-US">
                <a:solidFill>
                  <a:srgbClr val="FFFFFF"/>
                </a:solidFill>
              </a:rPr>
              <a:t> and </a:t>
            </a:r>
            <a:r>
              <a:rPr lang="en-US" sz="2800">
                <a:solidFill>
                  <a:srgbClr val="FFFFFF"/>
                </a:solidFill>
              </a:rPr>
              <a:t>h</a:t>
            </a:r>
            <a:r>
              <a:rPr b="0" i="0" lang="en-US" sz="2800" u="none" cap="none" strike="noStrike">
                <a:solidFill>
                  <a:srgbClr val="FFFFFF"/>
                </a:solidFill>
                <a:latin typeface="Arial"/>
                <a:ea typeface="Arial"/>
                <a:cs typeface="Arial"/>
                <a:sym typeface="Arial"/>
              </a:rPr>
              <a:t>air tied back</a:t>
            </a:r>
            <a:endParaRPr>
              <a:solidFill>
                <a:srgbClr val="FFFFFF"/>
              </a:solidFill>
            </a:endParaRPr>
          </a:p>
          <a:p>
            <a:pPr indent="-342900" lvl="0" marL="342900" marR="0" rtl="0" algn="l">
              <a:lnSpc>
                <a:spcPct val="8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If making a keyway, ensure that the broach is lined up with a set screw if one is available.</a:t>
            </a:r>
            <a:endParaRPr>
              <a:solidFill>
                <a:srgbClr val="FFFFFF"/>
              </a:solidFill>
            </a:endParaRPr>
          </a:p>
          <a:p>
            <a:pPr indent="-342900" lvl="0" marL="342900" marR="0" rtl="0" algn="l">
              <a:lnSpc>
                <a:spcPct val="8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Some broaches (1/8” and 3/16”) require two passes (the 2</a:t>
            </a:r>
            <a:r>
              <a:rPr b="0" baseline="30000" i="0" lang="en-US" sz="2800" u="none" cap="none" strike="noStrike">
                <a:solidFill>
                  <a:srgbClr val="FFFFFF"/>
                </a:solidFill>
                <a:latin typeface="Arial"/>
                <a:ea typeface="Arial"/>
                <a:cs typeface="Arial"/>
                <a:sym typeface="Arial"/>
              </a:rPr>
              <a:t>nd</a:t>
            </a:r>
            <a:r>
              <a:rPr b="0" i="0" lang="en-US" sz="2800" u="none" cap="none" strike="noStrike">
                <a:solidFill>
                  <a:srgbClr val="FFFFFF"/>
                </a:solidFill>
                <a:latin typeface="Arial"/>
                <a:ea typeface="Arial"/>
                <a:cs typeface="Arial"/>
                <a:sym typeface="Arial"/>
              </a:rPr>
              <a:t> pass using a shim).</a:t>
            </a:r>
            <a:endParaRPr>
              <a:solidFill>
                <a:srgbClr val="FFFFFF"/>
              </a:solidFill>
            </a:endParaRPr>
          </a:p>
          <a:p>
            <a:pPr indent="-342900" lvl="0" marL="342900" marR="0" rtl="0" algn="l">
              <a:lnSpc>
                <a:spcPct val="8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Use coolant</a:t>
            </a:r>
            <a:r>
              <a:rPr lang="en-US" sz="2800">
                <a:solidFill>
                  <a:srgbClr val="FFFFFF"/>
                </a:solidFill>
              </a:rPr>
              <a:t> or </a:t>
            </a:r>
            <a:r>
              <a:rPr b="0" i="0" lang="en-US" sz="2800" u="none" cap="none" strike="noStrike">
                <a:solidFill>
                  <a:srgbClr val="FFFFFF"/>
                </a:solidFill>
                <a:latin typeface="Arial"/>
                <a:ea typeface="Arial"/>
                <a:cs typeface="Arial"/>
                <a:sym typeface="Arial"/>
              </a:rPr>
              <a:t>Cutting fluid</a:t>
            </a:r>
            <a:endParaRPr>
              <a:solidFill>
                <a:srgbClr val="FFFFFF"/>
              </a:solidFill>
            </a:endParaRPr>
          </a:p>
          <a:p>
            <a:pPr indent="-342900" lvl="0" marL="342900" marR="0" rtl="0" algn="l">
              <a:lnSpc>
                <a:spcPct val="8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The broach should go smoothly – otherwise verify it is not going in crooked – that may cause it to break.</a:t>
            </a:r>
            <a:endParaRPr>
              <a:solidFill>
                <a:srgbClr val="FFFFFF"/>
              </a:solidFill>
            </a:endParaRPr>
          </a:p>
          <a:p>
            <a:pPr indent="-342900" lvl="0" marL="342900" marR="0" rtl="0" algn="l">
              <a:lnSpc>
                <a:spcPct val="8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SAFETY G</a:t>
            </a:r>
            <a:r>
              <a:rPr lang="en-US" sz="2800">
                <a:solidFill>
                  <a:srgbClr val="FFFFFF"/>
                </a:solidFill>
              </a:rPr>
              <a:t>LASSES</a:t>
            </a:r>
            <a:r>
              <a:rPr b="0" i="0" lang="en-US" sz="2800" u="none" cap="none" strike="noStrike">
                <a:solidFill>
                  <a:srgbClr val="FFFFFF"/>
                </a:solidFill>
                <a:latin typeface="Arial"/>
                <a:ea typeface="Arial"/>
                <a:cs typeface="Arial"/>
                <a:sym typeface="Arial"/>
              </a:rPr>
              <a:t>!!!</a:t>
            </a:r>
            <a:endParaRPr>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pic>
        <p:nvPicPr>
          <p:cNvPr descr="DSC02157" id="282" name="Google Shape;282;p35"/>
          <p:cNvPicPr preferRelativeResize="0"/>
          <p:nvPr/>
        </p:nvPicPr>
        <p:blipFill rotWithShape="1">
          <a:blip r:embed="rId3">
            <a:alphaModFix/>
          </a:blip>
          <a:srcRect b="0" l="0" r="40835" t="0"/>
          <a:stretch/>
        </p:blipFill>
        <p:spPr>
          <a:xfrm>
            <a:off x="3733800" y="0"/>
            <a:ext cx="5410200" cy="6858000"/>
          </a:xfrm>
          <a:prstGeom prst="rect">
            <a:avLst/>
          </a:prstGeom>
          <a:noFill/>
          <a:ln>
            <a:noFill/>
          </a:ln>
        </p:spPr>
      </p:pic>
      <p:pic>
        <p:nvPicPr>
          <p:cNvPr descr="lrg-590-dsc07087" id="283" name="Google Shape;283;p35"/>
          <p:cNvPicPr preferRelativeResize="0"/>
          <p:nvPr/>
        </p:nvPicPr>
        <p:blipFill rotWithShape="1">
          <a:blip r:embed="rId4">
            <a:alphaModFix/>
          </a:blip>
          <a:srcRect b="0" l="0" r="12595" t="0"/>
          <a:stretch/>
        </p:blipFill>
        <p:spPr>
          <a:xfrm>
            <a:off x="0" y="0"/>
            <a:ext cx="4495800" cy="6858000"/>
          </a:xfrm>
          <a:prstGeom prst="rect">
            <a:avLst/>
          </a:prstGeom>
          <a:noFill/>
          <a:ln>
            <a:noFill/>
          </a:ln>
        </p:spPr>
      </p:pic>
      <p:sp>
        <p:nvSpPr>
          <p:cNvPr id="284" name="Google Shape;284;p35"/>
          <p:cNvSpPr/>
          <p:nvPr/>
        </p:nvSpPr>
        <p:spPr>
          <a:xfrm>
            <a:off x="2155975" y="1509325"/>
            <a:ext cx="2339700" cy="609600"/>
          </a:xfrm>
          <a:custGeom>
            <a:rect b="b" l="l" r="r" t="t"/>
            <a:pathLst>
              <a:path extrusionOk="0" h="120000" w="120000">
                <a:moveTo>
                  <a:pt x="0" y="0"/>
                </a:moveTo>
                <a:lnTo>
                  <a:pt x="120000" y="0"/>
                </a:lnTo>
                <a:lnTo>
                  <a:pt x="120000" y="120000"/>
                </a:lnTo>
                <a:lnTo>
                  <a:pt x="0" y="120000"/>
                </a:lnTo>
                <a:close/>
              </a:path>
              <a:path extrusionOk="0" fill="none" h="120000" w="120000">
                <a:moveTo>
                  <a:pt x="62959" y="126467"/>
                </a:moveTo>
                <a:lnTo>
                  <a:pt x="69151" y="349404"/>
                </a:lnTo>
              </a:path>
            </a:pathLst>
          </a:custGeom>
          <a:solidFill>
            <a:schemeClr val="accent1"/>
          </a:solidFill>
          <a:ln cap="flat" cmpd="sng" w="57150">
            <a:solidFill>
              <a:schemeClr val="folHlink"/>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1" lang="en-US" sz="1800">
                <a:solidFill>
                  <a:schemeClr val="dk1"/>
                </a:solidFill>
              </a:rPr>
              <a:t>Small Arbor Press</a:t>
            </a:r>
            <a:endParaRPr/>
          </a:p>
        </p:txBody>
      </p:sp>
      <p:sp>
        <p:nvSpPr>
          <p:cNvPr id="285" name="Google Shape;285;p35"/>
          <p:cNvSpPr/>
          <p:nvPr/>
        </p:nvSpPr>
        <p:spPr>
          <a:xfrm>
            <a:off x="6804300" y="2869725"/>
            <a:ext cx="2339700" cy="609600"/>
          </a:xfrm>
          <a:custGeom>
            <a:rect b="b" l="l" r="r" t="t"/>
            <a:pathLst>
              <a:path extrusionOk="0" h="120000" w="120000">
                <a:moveTo>
                  <a:pt x="0" y="0"/>
                </a:moveTo>
                <a:lnTo>
                  <a:pt x="120000" y="0"/>
                </a:lnTo>
                <a:lnTo>
                  <a:pt x="120000" y="120000"/>
                </a:lnTo>
                <a:lnTo>
                  <a:pt x="0" y="120000"/>
                </a:lnTo>
                <a:close/>
              </a:path>
              <a:path extrusionOk="0" fill="none" h="120000" w="120000">
                <a:moveTo>
                  <a:pt x="62959" y="126467"/>
                </a:moveTo>
                <a:lnTo>
                  <a:pt x="-5635" y="269862"/>
                </a:lnTo>
              </a:path>
            </a:pathLst>
          </a:custGeom>
          <a:solidFill>
            <a:schemeClr val="accent1"/>
          </a:solidFill>
          <a:ln cap="flat" cmpd="sng" w="57150">
            <a:solidFill>
              <a:schemeClr val="folHlink"/>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1" lang="en-US" sz="1800">
                <a:solidFill>
                  <a:schemeClr val="dk1"/>
                </a:solidFill>
              </a:rPr>
              <a:t>Hydraulic Press in the Auto Shop</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3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b="0" i="0" lang="en-US" sz="4400" u="none" cap="none" strike="noStrike">
                <a:solidFill>
                  <a:schemeClr val="dk2"/>
                </a:solidFill>
                <a:latin typeface="Arial"/>
                <a:ea typeface="Arial"/>
                <a:cs typeface="Arial"/>
                <a:sym typeface="Arial"/>
              </a:rPr>
              <a:t>Welding</a:t>
            </a:r>
            <a:endParaRPr/>
          </a:p>
        </p:txBody>
      </p:sp>
      <p:sp>
        <p:nvSpPr>
          <p:cNvPr id="291" name="Google Shape;291;p3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Loose clothing out of the way</a:t>
            </a:r>
            <a:r>
              <a:rPr lang="en-US">
                <a:solidFill>
                  <a:srgbClr val="FFFFFF"/>
                </a:solidFill>
              </a:rPr>
              <a:t> and </a:t>
            </a:r>
            <a:r>
              <a:rPr lang="en-US" sz="2800">
                <a:solidFill>
                  <a:srgbClr val="FFFFFF"/>
                </a:solidFill>
              </a:rPr>
              <a:t>h</a:t>
            </a:r>
            <a:r>
              <a:rPr b="0" i="0" lang="en-US" sz="2800" u="none" cap="none" strike="noStrike">
                <a:solidFill>
                  <a:srgbClr val="FFFFFF"/>
                </a:solidFill>
                <a:latin typeface="Arial"/>
                <a:ea typeface="Arial"/>
                <a:cs typeface="Arial"/>
                <a:sym typeface="Arial"/>
              </a:rPr>
              <a:t>air tied back</a:t>
            </a:r>
            <a:endParaRPr>
              <a:solidFill>
                <a:srgbClr val="FFFFFF"/>
              </a:solidFill>
            </a:endParaRPr>
          </a:p>
          <a:p>
            <a:pPr indent="-342900" lvl="0" marL="342900" marR="0" rtl="0" algn="l">
              <a:lnSpc>
                <a:spcPct val="9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Wear EYE PROTECTION, welding lens level 14.</a:t>
            </a:r>
            <a:endParaRPr>
              <a:solidFill>
                <a:srgbClr val="FFFFFF"/>
              </a:solidFill>
            </a:endParaRPr>
          </a:p>
          <a:p>
            <a:pPr indent="-342900" lvl="0" marL="342900" marR="0" rtl="0" algn="l">
              <a:lnSpc>
                <a:spcPct val="9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Cover skin, UV from the arc will cause sunburns.</a:t>
            </a:r>
            <a:endParaRPr>
              <a:solidFill>
                <a:srgbClr val="FFFFFF"/>
              </a:solidFill>
            </a:endParaRPr>
          </a:p>
          <a:p>
            <a:pPr indent="-342900" lvl="0" marL="342900" marR="0" rtl="0" algn="l">
              <a:lnSpc>
                <a:spcPct val="9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Wear gloves!!</a:t>
            </a:r>
            <a:endParaRPr>
              <a:solidFill>
                <a:srgbClr val="FFFFFF"/>
              </a:solidFill>
            </a:endParaRPr>
          </a:p>
          <a:p>
            <a:pPr indent="-342900" lvl="0" marL="342900" marR="0" rtl="0" algn="l">
              <a:lnSpc>
                <a:spcPct val="9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DO NOT TOUCH A WELDED PIECE WITHOUT COOLING IT OFF FIRST!!</a:t>
            </a:r>
            <a:endParaRPr>
              <a:solidFill>
                <a:srgbClr val="FFFFFF"/>
              </a:solidFill>
            </a:endParaRPr>
          </a:p>
          <a:p>
            <a:pPr indent="-342900" lvl="0" marL="342900" marR="0" rtl="0" algn="l">
              <a:lnSpc>
                <a:spcPct val="9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Argon bottle should be upright and secured.</a:t>
            </a:r>
            <a:endParaRPr>
              <a:solidFill>
                <a:srgbClr val="FFFFFF"/>
              </a:solidFill>
            </a:endParaRPr>
          </a:p>
          <a:p>
            <a:pPr indent="-342900" lvl="0" marL="342900" marR="0" rtl="0" algn="l">
              <a:lnSpc>
                <a:spcPct val="9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The workpiece must be </a:t>
            </a:r>
            <a:r>
              <a:rPr b="1" i="0" lang="en-US" sz="2800" u="none" cap="none" strike="noStrike">
                <a:solidFill>
                  <a:srgbClr val="FFFFFF"/>
                </a:solidFill>
                <a:latin typeface="Arial"/>
                <a:ea typeface="Arial"/>
                <a:cs typeface="Arial"/>
                <a:sym typeface="Arial"/>
              </a:rPr>
              <a:t>grounded</a:t>
            </a:r>
            <a:r>
              <a:rPr b="0" i="0" lang="en-US" sz="2800" u="none" cap="none" strike="noStrike">
                <a:solidFill>
                  <a:srgbClr val="FFFFFF"/>
                </a:solidFill>
                <a:latin typeface="Arial"/>
                <a:ea typeface="Arial"/>
                <a:cs typeface="Arial"/>
                <a:sym typeface="Arial"/>
              </a:rPr>
              <a:t>. (So you won</a:t>
            </a:r>
            <a:r>
              <a:rPr lang="en-US" sz="2800">
                <a:solidFill>
                  <a:srgbClr val="FFFFFF"/>
                </a:solidFill>
              </a:rPr>
              <a:t>’t be electrocuted)</a:t>
            </a:r>
            <a:endParaRPr>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pic>
        <p:nvPicPr>
          <p:cNvPr descr="DSC02093" id="296" name="Google Shape;296;p37"/>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3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b="0" i="0" lang="en-US" sz="4400" u="none" cap="none" strike="noStrike">
                <a:solidFill>
                  <a:schemeClr val="dk2"/>
                </a:solidFill>
                <a:latin typeface="Arial"/>
                <a:ea typeface="Arial"/>
                <a:cs typeface="Arial"/>
                <a:sym typeface="Arial"/>
              </a:rPr>
              <a:t>More general stuff…</a:t>
            </a:r>
            <a:endParaRPr/>
          </a:p>
        </p:txBody>
      </p:sp>
      <p:sp>
        <p:nvSpPr>
          <p:cNvPr id="302" name="Google Shape;302;p38"/>
          <p:cNvSpPr txBox="1"/>
          <p:nvPr>
            <p:ph idx="1" type="body"/>
          </p:nvPr>
        </p:nvSpPr>
        <p:spPr>
          <a:xfrm>
            <a:off x="457200" y="1600200"/>
            <a:ext cx="8229600" cy="49530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80000"/>
              </a:lnSpc>
              <a:spcBef>
                <a:spcPts val="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Understand the safety precautions of the machines your using including the robot itself.</a:t>
            </a:r>
            <a:endParaRPr sz="2400">
              <a:solidFill>
                <a:srgbClr val="FFFFFF"/>
              </a:solidFill>
            </a:endParaRPr>
          </a:p>
          <a:p>
            <a:pPr indent="-317500" lvl="0" marL="342900" marR="0" rtl="0" algn="l">
              <a:lnSpc>
                <a:spcPct val="80000"/>
              </a:lnSpc>
              <a:spcBef>
                <a:spcPts val="56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Be </a:t>
            </a:r>
            <a:r>
              <a:rPr lang="en-US" sz="2400">
                <a:solidFill>
                  <a:srgbClr val="FFFFFF"/>
                </a:solidFill>
              </a:rPr>
              <a:t>p</a:t>
            </a:r>
            <a:r>
              <a:rPr b="0" i="0" lang="en-US" sz="2400" u="none" cap="none" strike="noStrike">
                <a:solidFill>
                  <a:srgbClr val="FFFFFF"/>
                </a:solidFill>
                <a:latin typeface="Arial"/>
                <a:ea typeface="Arial"/>
                <a:cs typeface="Arial"/>
                <a:sym typeface="Arial"/>
              </a:rPr>
              <a:t>roactive with your team – remind them when you see them engage in unsafe practices.  If someone reminds you – THANK THEM!!</a:t>
            </a:r>
            <a:endParaRPr sz="2400">
              <a:solidFill>
                <a:srgbClr val="FFFFFF"/>
              </a:solidFill>
            </a:endParaRPr>
          </a:p>
          <a:p>
            <a:pPr indent="-317500" lvl="0" marL="342900" marR="0" rtl="0" algn="l">
              <a:lnSpc>
                <a:spcPct val="80000"/>
              </a:lnSpc>
              <a:spcBef>
                <a:spcPts val="560"/>
              </a:spcBef>
              <a:spcAft>
                <a:spcPts val="0"/>
              </a:spcAft>
              <a:buClr>
                <a:srgbClr val="FFFFFF"/>
              </a:buClr>
              <a:buSzPts val="2400"/>
              <a:buFont typeface="Arial"/>
              <a:buChar char="•"/>
            </a:pPr>
            <a:r>
              <a:rPr lang="en-US" sz="2400">
                <a:solidFill>
                  <a:srgbClr val="FFFFFF"/>
                </a:solidFill>
              </a:rPr>
              <a:t>Rookies, work with a veteran to learn</a:t>
            </a:r>
            <a:endParaRPr sz="2400">
              <a:solidFill>
                <a:srgbClr val="FFFFFF"/>
              </a:solidFill>
            </a:endParaRPr>
          </a:p>
          <a:p>
            <a:pPr indent="-317500" lvl="0" marL="342900" marR="0" rtl="0" algn="l">
              <a:lnSpc>
                <a:spcPct val="80000"/>
              </a:lnSpc>
              <a:spcBef>
                <a:spcPts val="56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Notify a mentor or veteran of what you are doing before you do it.</a:t>
            </a:r>
            <a:endParaRPr sz="2400">
              <a:solidFill>
                <a:srgbClr val="FFFFFF"/>
              </a:solidFill>
            </a:endParaRPr>
          </a:p>
          <a:p>
            <a:pPr indent="-317500" lvl="0" marL="342900" marR="0" rtl="0" algn="l">
              <a:lnSpc>
                <a:spcPct val="80000"/>
              </a:lnSpc>
              <a:spcBef>
                <a:spcPts val="56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Safety Glasses don’t work if they’re on top of your head</a:t>
            </a:r>
            <a:r>
              <a:rPr lang="en-US" sz="2400">
                <a:solidFill>
                  <a:srgbClr val="FFFFFF"/>
                </a:solidFill>
              </a:rPr>
              <a:t>!</a:t>
            </a:r>
            <a:endParaRPr sz="2400">
              <a:solidFill>
                <a:srgbClr val="FFFFFF"/>
              </a:solidFill>
            </a:endParaRPr>
          </a:p>
          <a:p>
            <a:pPr indent="-317500" lvl="0" marL="342900" marR="0" rtl="0" algn="l">
              <a:lnSpc>
                <a:spcPct val="80000"/>
              </a:lnSpc>
              <a:spcBef>
                <a:spcPts val="560"/>
              </a:spcBef>
              <a:spcAft>
                <a:spcPts val="0"/>
              </a:spcAft>
              <a:buClr>
                <a:srgbClr val="FFFFFF"/>
              </a:buClr>
              <a:buSzPts val="2400"/>
              <a:buFont typeface="Arial"/>
              <a:buChar char="•"/>
            </a:pPr>
            <a:r>
              <a:rPr lang="en-US" sz="2400">
                <a:solidFill>
                  <a:srgbClr val="FFFFFF"/>
                </a:solidFill>
              </a:rPr>
              <a:t>Get OSHA Certified… See Mr. Green if you’d like.</a:t>
            </a:r>
            <a:endParaRPr sz="2400">
              <a:solidFill>
                <a:srgbClr val="FFFFFF"/>
              </a:solidFill>
            </a:endParaRPr>
          </a:p>
          <a:p>
            <a:pPr indent="-317500" lvl="0" marL="342900" marR="0" rtl="0" algn="l">
              <a:lnSpc>
                <a:spcPct val="80000"/>
              </a:lnSpc>
              <a:spcBef>
                <a:spcPts val="560"/>
              </a:spcBef>
              <a:spcAft>
                <a:spcPts val="0"/>
              </a:spcAft>
              <a:buClr>
                <a:srgbClr val="FFFFFF"/>
              </a:buClr>
              <a:buSzPts val="2400"/>
              <a:buFont typeface="Arial"/>
              <a:buChar char="•"/>
            </a:pPr>
            <a:r>
              <a:rPr lang="en-US" sz="2400">
                <a:solidFill>
                  <a:srgbClr val="FFFFFF"/>
                </a:solidFill>
              </a:rPr>
              <a:t>Get CPR / FIRST AID Certified.</a:t>
            </a:r>
            <a:endParaRPr sz="240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3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b="0" i="0" lang="en-US" sz="4400" u="none" cap="none" strike="noStrike">
                <a:solidFill>
                  <a:schemeClr val="dk2"/>
                </a:solidFill>
                <a:latin typeface="Arial"/>
                <a:ea typeface="Arial"/>
                <a:cs typeface="Arial"/>
                <a:sym typeface="Arial"/>
              </a:rPr>
              <a:t>Safety at Competitions</a:t>
            </a:r>
            <a:endParaRPr/>
          </a:p>
        </p:txBody>
      </p:sp>
      <p:sp>
        <p:nvSpPr>
          <p:cNvPr id="308" name="Google Shape;308;p39"/>
          <p:cNvSpPr txBox="1"/>
          <p:nvPr>
            <p:ph idx="1" type="body"/>
          </p:nvPr>
        </p:nvSpPr>
        <p:spPr>
          <a:xfrm>
            <a:off x="457200" y="1579675"/>
            <a:ext cx="82296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Keep the Pit area clean and clear of clutter.</a:t>
            </a:r>
            <a:endParaRPr b="0" i="0" sz="2800" u="none" cap="none" strike="noStrike">
              <a:solidFill>
                <a:srgbClr val="FFFFFF"/>
              </a:solidFill>
              <a:latin typeface="Arial"/>
              <a:ea typeface="Arial"/>
              <a:cs typeface="Arial"/>
              <a:sym typeface="Arial"/>
            </a:endParaRPr>
          </a:p>
          <a:p>
            <a:pPr indent="-342900" lvl="0" marL="342900" marR="0" rtl="0" algn="l">
              <a:lnSpc>
                <a:spcPct val="100000"/>
              </a:lnSpc>
              <a:spcBef>
                <a:spcPts val="0"/>
              </a:spcBef>
              <a:spcAft>
                <a:spcPts val="0"/>
              </a:spcAft>
              <a:buClr>
                <a:srgbClr val="FFFFFF"/>
              </a:buClr>
              <a:buSzPts val="2800"/>
              <a:buFont typeface="Arial"/>
              <a:buChar char="•"/>
            </a:pPr>
            <a:r>
              <a:rPr lang="en-US" sz="2800">
                <a:solidFill>
                  <a:srgbClr val="FFFFFF"/>
                </a:solidFill>
              </a:rPr>
              <a:t>Pit should always have a Fire Extinguisher, Safety Binder, First Aid Kit, and Baking Soda.</a:t>
            </a:r>
            <a:endParaRPr sz="2800">
              <a:solidFill>
                <a:srgbClr val="FFFFFF"/>
              </a:solidFill>
            </a:endParaRPr>
          </a:p>
          <a:p>
            <a:pPr indent="-342900" lvl="0" marL="342900" marR="0" rtl="0" algn="l">
              <a:lnSpc>
                <a:spcPct val="10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Wear safety glasses while in the pit or on the field.</a:t>
            </a:r>
            <a:endParaRPr>
              <a:solidFill>
                <a:srgbClr val="FFFFFF"/>
              </a:solidFill>
            </a:endParaRPr>
          </a:p>
          <a:p>
            <a:pPr indent="-342900" lvl="0" marL="342900" marR="0" rtl="0" algn="l">
              <a:lnSpc>
                <a:spcPct val="10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Wear closed toe</a:t>
            </a:r>
            <a:r>
              <a:rPr lang="en-US" sz="2800">
                <a:solidFill>
                  <a:srgbClr val="FFFFFF"/>
                </a:solidFill>
              </a:rPr>
              <a:t>d</a:t>
            </a:r>
            <a:r>
              <a:rPr b="0" i="0" lang="en-US" sz="2800" u="none" cap="none" strike="noStrike">
                <a:solidFill>
                  <a:srgbClr val="FFFFFF"/>
                </a:solidFill>
                <a:latin typeface="Arial"/>
                <a:ea typeface="Arial"/>
                <a:cs typeface="Arial"/>
                <a:sym typeface="Arial"/>
              </a:rPr>
              <a:t> shoes in the pit and on the field.</a:t>
            </a:r>
            <a:endParaRPr>
              <a:solidFill>
                <a:srgbClr val="FFFFFF"/>
              </a:solidFill>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cap="none" strike="noStrike">
                <a:solidFill>
                  <a:srgbClr val="FFFFFF"/>
                </a:solidFill>
                <a:latin typeface="Arial"/>
                <a:ea typeface="Arial"/>
                <a:cs typeface="Arial"/>
                <a:sym typeface="Arial"/>
              </a:rPr>
              <a:t>Encourage others to be safe – instead of criticizing them – help them.  Hand them a pair of goggles, gloves, C-Clamp, etc…</a:t>
            </a:r>
            <a:endParaRPr>
              <a:solidFill>
                <a:srgbClr val="FFFFFF"/>
              </a:solidFill>
            </a:endParaRPr>
          </a:p>
          <a:p>
            <a:pPr indent="-165100" lvl="0" marL="342900" marR="0" rtl="0" algn="l">
              <a:spcBef>
                <a:spcPts val="56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4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b="0" i="0" lang="en-US" sz="4400" u="none" cap="none" strike="noStrike">
                <a:solidFill>
                  <a:schemeClr val="dk2"/>
                </a:solidFill>
                <a:latin typeface="Arial"/>
                <a:ea typeface="Arial"/>
                <a:cs typeface="Arial"/>
                <a:sym typeface="Arial"/>
              </a:rPr>
              <a:t>Safety Violations</a:t>
            </a:r>
            <a:endParaRPr/>
          </a:p>
        </p:txBody>
      </p:sp>
      <p:sp>
        <p:nvSpPr>
          <p:cNvPr id="314" name="Google Shape;314;p40"/>
          <p:cNvSpPr txBox="1"/>
          <p:nvPr>
            <p:ph idx="1" type="body"/>
          </p:nvPr>
        </p:nvSpPr>
        <p:spPr>
          <a:xfrm>
            <a:off x="457200" y="1295400"/>
            <a:ext cx="8229600" cy="4526100"/>
          </a:xfrm>
          <a:prstGeom prst="rect">
            <a:avLst/>
          </a:prstGeom>
          <a:noFill/>
          <a:ln>
            <a:noFill/>
          </a:ln>
        </p:spPr>
        <p:txBody>
          <a:bodyPr anchorCtr="0" anchor="t" bIns="45700" lIns="91425" spcFirstLastPara="1" rIns="91425" wrap="square" tIns="45700">
            <a:noAutofit/>
          </a:bodyPr>
          <a:lstStyle/>
          <a:p>
            <a:pPr indent="-292100" lvl="0" marL="342900" marR="0" rtl="0" algn="l">
              <a:lnSpc>
                <a:spcPct val="100000"/>
              </a:lnSpc>
              <a:spcBef>
                <a:spcPts val="0"/>
              </a:spcBef>
              <a:spcAft>
                <a:spcPts val="0"/>
              </a:spcAft>
              <a:buClr>
                <a:srgbClr val="FFFFFF"/>
              </a:buClr>
              <a:buSzPts val="2400"/>
              <a:buFont typeface="Arial"/>
              <a:buChar char="•"/>
            </a:pPr>
            <a:r>
              <a:rPr lang="en-US" sz="2400">
                <a:solidFill>
                  <a:srgbClr val="FFFFFF"/>
                </a:solidFill>
              </a:rPr>
              <a:t>If you continually violate safety rules then you can be kicked off the team. BE SAFE!!!</a:t>
            </a:r>
            <a:endParaRPr sz="2400">
              <a:solidFill>
                <a:srgbClr val="FFFFFF"/>
              </a:solidFill>
            </a:endParaRPr>
          </a:p>
          <a:p>
            <a:pPr indent="-292100" lvl="0" marL="342900" marR="0" rtl="0" algn="l">
              <a:lnSpc>
                <a:spcPct val="100000"/>
              </a:lnSpc>
              <a:spcBef>
                <a:spcPts val="64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To work in the shop you must pass the safety quiz and/or correct it with a score of 100%.</a:t>
            </a:r>
            <a:endParaRPr sz="2400">
              <a:solidFill>
                <a:srgbClr val="FFFFFF"/>
              </a:solidFill>
            </a:endParaRPr>
          </a:p>
          <a:p>
            <a:pPr indent="-292100" lvl="0" marL="342900" marR="0" rtl="0" algn="l">
              <a:lnSpc>
                <a:spcPct val="100000"/>
              </a:lnSpc>
              <a:spcBef>
                <a:spcPts val="640"/>
              </a:spcBef>
              <a:spcAft>
                <a:spcPts val="0"/>
              </a:spcAft>
              <a:buClr>
                <a:srgbClr val="FFFFFF"/>
              </a:buClr>
              <a:buSzPts val="2400"/>
              <a:buFont typeface="Arial"/>
              <a:buChar char="•"/>
            </a:pPr>
            <a:r>
              <a:rPr lang="en-US" sz="2400">
                <a:solidFill>
                  <a:srgbClr val="FFFFFF"/>
                </a:solidFill>
              </a:rPr>
              <a:t>Our “</a:t>
            </a:r>
            <a:r>
              <a:rPr b="0" i="0" lang="en-US" sz="2400" u="none" cap="none" strike="noStrike">
                <a:solidFill>
                  <a:srgbClr val="FFFFFF"/>
                </a:solidFill>
                <a:latin typeface="Arial"/>
                <a:ea typeface="Arial"/>
                <a:cs typeface="Arial"/>
                <a:sym typeface="Arial"/>
              </a:rPr>
              <a:t>Safety </a:t>
            </a:r>
            <a:r>
              <a:rPr lang="en-US" sz="2400">
                <a:solidFill>
                  <a:srgbClr val="FFFFFF"/>
                </a:solidFill>
              </a:rPr>
              <a:t>B</a:t>
            </a:r>
            <a:r>
              <a:rPr b="0" i="0" lang="en-US" sz="2400" u="none" cap="none" strike="noStrike">
                <a:solidFill>
                  <a:srgbClr val="FFFFFF"/>
                </a:solidFill>
                <a:latin typeface="Arial"/>
                <a:ea typeface="Arial"/>
                <a:cs typeface="Arial"/>
                <a:sym typeface="Arial"/>
              </a:rPr>
              <a:t>inder</a:t>
            </a:r>
            <a:r>
              <a:rPr lang="en-US" sz="2400">
                <a:solidFill>
                  <a:srgbClr val="FFFFFF"/>
                </a:solidFill>
              </a:rPr>
              <a:t>”</a:t>
            </a:r>
            <a:r>
              <a:rPr b="0" i="0" lang="en-US" sz="2400" u="none" cap="none" strike="noStrike">
                <a:solidFill>
                  <a:srgbClr val="FFFFFF"/>
                </a:solidFill>
                <a:latin typeface="Arial"/>
                <a:ea typeface="Arial"/>
                <a:cs typeface="Arial"/>
                <a:sym typeface="Arial"/>
              </a:rPr>
              <a:t> is kept in the mechanical room or in the pits.  It contains 3 main parts (SDS</a:t>
            </a:r>
            <a:r>
              <a:rPr lang="en-US" sz="2400">
                <a:solidFill>
                  <a:srgbClr val="FFFFFF"/>
                </a:solidFill>
              </a:rPr>
              <a:t>-</a:t>
            </a:r>
            <a:r>
              <a:rPr b="0" i="0" lang="en-US" sz="2400" u="none" cap="none" strike="noStrike">
                <a:solidFill>
                  <a:srgbClr val="FFFFFF"/>
                </a:solidFill>
                <a:latin typeface="Arial"/>
                <a:ea typeface="Arial"/>
                <a:cs typeface="Arial"/>
                <a:sym typeface="Arial"/>
              </a:rPr>
              <a:t>Saf</a:t>
            </a:r>
            <a:r>
              <a:rPr lang="en-US" sz="2400">
                <a:solidFill>
                  <a:srgbClr val="FFFFFF"/>
                </a:solidFill>
              </a:rPr>
              <a:t>ety Data Sheets, t</a:t>
            </a:r>
            <a:r>
              <a:rPr b="0" i="0" lang="en-US" sz="2400" u="none" cap="none" strike="noStrike">
                <a:solidFill>
                  <a:srgbClr val="FFFFFF"/>
                </a:solidFill>
                <a:latin typeface="Arial"/>
                <a:ea typeface="Arial"/>
                <a:cs typeface="Arial"/>
                <a:sym typeface="Arial"/>
              </a:rPr>
              <a:t>raining records (CPR, OSHA </a:t>
            </a:r>
            <a:r>
              <a:rPr lang="en-US" sz="2400">
                <a:solidFill>
                  <a:srgbClr val="FFFFFF"/>
                </a:solidFill>
              </a:rPr>
              <a:t>Certs, </a:t>
            </a:r>
            <a:r>
              <a:rPr b="0" i="0" lang="en-US" sz="2400" u="none" cap="none" strike="noStrike">
                <a:solidFill>
                  <a:srgbClr val="FFFFFF"/>
                </a:solidFill>
                <a:latin typeface="Arial"/>
                <a:ea typeface="Arial"/>
                <a:cs typeface="Arial"/>
                <a:sym typeface="Arial"/>
              </a:rPr>
              <a:t>First Aid, etc.., </a:t>
            </a:r>
            <a:r>
              <a:rPr lang="en-US" sz="2400">
                <a:solidFill>
                  <a:srgbClr val="FFFFFF"/>
                </a:solidFill>
              </a:rPr>
              <a:t>and copies of Student Safety Quizzes</a:t>
            </a:r>
            <a:r>
              <a:rPr b="0" i="0" lang="en-US" sz="2400" u="none" cap="none" strike="noStrike">
                <a:solidFill>
                  <a:srgbClr val="FFFFFF"/>
                </a:solidFill>
                <a:latin typeface="Arial"/>
                <a:ea typeface="Arial"/>
                <a:cs typeface="Arial"/>
                <a:sym typeface="Arial"/>
              </a:rPr>
              <a:t>)</a:t>
            </a:r>
            <a:endParaRPr b="0" i="0" sz="2400" u="none" cap="none" strike="noStrike">
              <a:solidFill>
                <a:srgbClr val="FFFFFF"/>
              </a:solidFill>
              <a:latin typeface="Arial"/>
              <a:ea typeface="Arial"/>
              <a:cs typeface="Arial"/>
              <a:sym typeface="Arial"/>
            </a:endParaRPr>
          </a:p>
          <a:p>
            <a:pPr indent="0" lvl="0" marL="342900" marR="0" rtl="0" algn="l">
              <a:lnSpc>
                <a:spcPct val="100000"/>
              </a:lnSpc>
              <a:spcBef>
                <a:spcPts val="640"/>
              </a:spcBef>
              <a:spcAft>
                <a:spcPts val="0"/>
              </a:spcAft>
              <a:buNone/>
            </a:pPr>
            <a:r>
              <a:t/>
            </a:r>
            <a:endParaRPr sz="2400">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41"/>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Our Safety Binder</a:t>
            </a:r>
            <a:endParaRPr/>
          </a:p>
        </p:txBody>
      </p:sp>
      <p:sp>
        <p:nvSpPr>
          <p:cNvPr id="320" name="Google Shape;320;p41"/>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en-US">
                <a:solidFill>
                  <a:srgbClr val="FFFFFF"/>
                </a:solidFill>
              </a:rPr>
              <a:t>The safety binder has a name! It is SDS; it stands for: </a:t>
            </a:r>
            <a:endParaRPr>
              <a:solidFill>
                <a:srgbClr val="FFFFFF"/>
              </a:solidFill>
            </a:endParaRPr>
          </a:p>
          <a:p>
            <a:pPr indent="0" lvl="0" marL="0" rtl="0" algn="ctr">
              <a:spcBef>
                <a:spcPts val="640"/>
              </a:spcBef>
              <a:spcAft>
                <a:spcPts val="0"/>
              </a:spcAft>
              <a:buNone/>
            </a:pPr>
            <a:r>
              <a:rPr i="1" lang="en-US">
                <a:solidFill>
                  <a:srgbClr val="FF0000"/>
                </a:solidFill>
              </a:rPr>
              <a:t>SAFETY DATA SHEET</a:t>
            </a:r>
            <a:endParaRPr i="1">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1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b="0" i="0" lang="en-US" sz="4400" u="sng" cap="none" strike="noStrike">
                <a:solidFill>
                  <a:schemeClr val="dk2"/>
                </a:solidFill>
                <a:latin typeface="Arial"/>
                <a:ea typeface="Arial"/>
                <a:cs typeface="Arial"/>
                <a:sym typeface="Arial"/>
              </a:rPr>
              <a:t>General Safety…</a:t>
            </a:r>
            <a:endParaRPr/>
          </a:p>
        </p:txBody>
      </p:sp>
      <p:sp>
        <p:nvSpPr>
          <p:cNvPr id="153" name="Google Shape;153;p16"/>
          <p:cNvSpPr txBox="1"/>
          <p:nvPr>
            <p:ph idx="1" type="body"/>
          </p:nvPr>
        </p:nvSpPr>
        <p:spPr>
          <a:xfrm>
            <a:off x="0" y="1219200"/>
            <a:ext cx="9144000" cy="5197800"/>
          </a:xfrm>
          <a:prstGeom prst="rect">
            <a:avLst/>
          </a:prstGeom>
          <a:noFill/>
          <a:ln>
            <a:noFill/>
          </a:ln>
        </p:spPr>
        <p:txBody>
          <a:bodyPr anchorCtr="0" anchor="t" bIns="45700" lIns="91425" spcFirstLastPara="1" rIns="91425" wrap="square" tIns="45700">
            <a:noAutofit/>
          </a:bodyPr>
          <a:lstStyle/>
          <a:p>
            <a:pPr indent="-304800" lvl="0" marL="342900" marR="0" rtl="0" algn="l">
              <a:lnSpc>
                <a:spcPct val="90000"/>
              </a:lnSpc>
              <a:spcBef>
                <a:spcPts val="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Robot pinch points – </a:t>
            </a:r>
            <a:r>
              <a:rPr lang="en-US" sz="3000">
                <a:solidFill>
                  <a:srgbClr val="FFFFFF"/>
                </a:solidFill>
              </a:rPr>
              <a:t>Know where your fingers are likely to get stuck</a:t>
            </a:r>
            <a:r>
              <a:rPr b="0" i="0" lang="en-US" sz="3000" u="none" cap="none" strike="noStrike">
                <a:solidFill>
                  <a:srgbClr val="FFFFFF"/>
                </a:solidFill>
                <a:latin typeface="Arial"/>
                <a:ea typeface="Arial"/>
                <a:cs typeface="Arial"/>
                <a:sym typeface="Arial"/>
              </a:rPr>
              <a:t>!</a:t>
            </a:r>
            <a:endParaRPr sz="3000">
              <a:solidFill>
                <a:srgbClr val="FFFFFF"/>
              </a:solidFill>
            </a:endParaRPr>
          </a:p>
          <a:p>
            <a:pPr indent="-304800" lvl="0" marL="342900" marR="0" rtl="0" algn="l">
              <a:lnSpc>
                <a:spcPct val="90000"/>
              </a:lnSpc>
              <a:spcBef>
                <a:spcPts val="72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When operating a robot – someone should be responsible for emergency shut down!</a:t>
            </a:r>
            <a:endParaRPr sz="3000">
              <a:solidFill>
                <a:srgbClr val="FFFFFF"/>
              </a:solidFill>
            </a:endParaRPr>
          </a:p>
          <a:p>
            <a:pPr indent="-273050" lvl="1" marL="742950" marR="0" rtl="0" algn="l">
              <a:lnSpc>
                <a:spcPct val="90000"/>
              </a:lnSpc>
              <a:spcBef>
                <a:spcPts val="64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Turn off robot at power switch</a:t>
            </a:r>
            <a:endParaRPr sz="3000">
              <a:solidFill>
                <a:srgbClr val="FFFFFF"/>
              </a:solidFill>
            </a:endParaRPr>
          </a:p>
          <a:p>
            <a:pPr indent="-273050" lvl="1" marL="742950" marR="0" rtl="0" algn="l">
              <a:lnSpc>
                <a:spcPct val="90000"/>
              </a:lnSpc>
              <a:spcBef>
                <a:spcPts val="64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Hit the disable switch</a:t>
            </a:r>
            <a:r>
              <a:rPr lang="en-US" sz="3000">
                <a:solidFill>
                  <a:srgbClr val="FFFFFF"/>
                </a:solidFill>
              </a:rPr>
              <a:t>, which is enter.</a:t>
            </a:r>
            <a:endParaRPr sz="3000">
              <a:solidFill>
                <a:srgbClr val="FFFFFF"/>
              </a:solidFill>
            </a:endParaRPr>
          </a:p>
          <a:p>
            <a:pPr indent="-304800" lvl="0" marL="342900" marR="0" rtl="0" algn="l">
              <a:lnSpc>
                <a:spcPct val="90000"/>
              </a:lnSpc>
              <a:spcBef>
                <a:spcPts val="72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Don’t put tools at the edge of tables!!</a:t>
            </a:r>
            <a:endParaRPr sz="3000">
              <a:solidFill>
                <a:srgbClr val="FFFFFF"/>
              </a:solidFill>
            </a:endParaRPr>
          </a:p>
          <a:p>
            <a:pPr indent="-304800" lvl="0" marL="342900" marR="0" rtl="0" algn="l">
              <a:lnSpc>
                <a:spcPct val="90000"/>
              </a:lnSpc>
              <a:spcBef>
                <a:spcPts val="72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Tie back long hair, and/or remove baggy clothing/hoodies, this includes strings</a:t>
            </a:r>
            <a:r>
              <a:rPr lang="en-US" sz="3000">
                <a:solidFill>
                  <a:srgbClr val="FFFFFF"/>
                </a:solidFill>
              </a:rPr>
              <a:t>. </a:t>
            </a:r>
            <a:endParaRPr sz="3000">
              <a:solidFill>
                <a:srgbClr val="FFFFFF"/>
              </a:solidFill>
            </a:endParaRPr>
          </a:p>
          <a:p>
            <a:pPr indent="0" lvl="0" marL="0" marR="0" rtl="0" algn="l">
              <a:lnSpc>
                <a:spcPct val="90000"/>
              </a:lnSpc>
              <a:spcBef>
                <a:spcPts val="720"/>
              </a:spcBef>
              <a:spcAft>
                <a:spcPts val="0"/>
              </a:spcAft>
              <a:buNone/>
            </a:pPr>
            <a:r>
              <a:t/>
            </a:r>
            <a:endParaRPr sz="30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1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lang="en-US" u="sng"/>
              <a:t>More </a:t>
            </a:r>
            <a:r>
              <a:rPr b="0" i="0" lang="en-US" sz="4400" u="sng" cap="none" strike="noStrike">
                <a:solidFill>
                  <a:schemeClr val="dk2"/>
                </a:solidFill>
                <a:latin typeface="Arial"/>
                <a:ea typeface="Arial"/>
                <a:cs typeface="Arial"/>
                <a:sym typeface="Arial"/>
              </a:rPr>
              <a:t>General Safety…</a:t>
            </a:r>
            <a:endParaRPr/>
          </a:p>
        </p:txBody>
      </p:sp>
      <p:sp>
        <p:nvSpPr>
          <p:cNvPr id="159" name="Google Shape;159;p17"/>
          <p:cNvSpPr txBox="1"/>
          <p:nvPr>
            <p:ph idx="1" type="body"/>
          </p:nvPr>
        </p:nvSpPr>
        <p:spPr>
          <a:xfrm>
            <a:off x="0" y="1219200"/>
            <a:ext cx="9144000" cy="5638800"/>
          </a:xfrm>
          <a:prstGeom prst="rect">
            <a:avLst/>
          </a:prstGeom>
          <a:noFill/>
          <a:ln>
            <a:noFill/>
          </a:ln>
        </p:spPr>
        <p:txBody>
          <a:bodyPr anchorCtr="0" anchor="t" bIns="45700" lIns="91425" spcFirstLastPara="1" rIns="91425" wrap="square" tIns="45700">
            <a:noAutofit/>
          </a:bodyPr>
          <a:lstStyle/>
          <a:p>
            <a:pPr indent="-304800" lvl="0" marL="342900" marR="0" rtl="0" algn="l">
              <a:lnSpc>
                <a:spcPct val="90000"/>
              </a:lnSpc>
              <a:spcBef>
                <a:spcPts val="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Clear a workspace before you begin a task.  The time spent preparing your work and area is time saved in the long run.</a:t>
            </a:r>
            <a:endParaRPr sz="3000">
              <a:solidFill>
                <a:srgbClr val="FFFFFF"/>
              </a:solidFill>
            </a:endParaRPr>
          </a:p>
          <a:p>
            <a:pPr indent="-304800" lvl="0" marL="342900" marR="0" rtl="0" algn="l">
              <a:lnSpc>
                <a:spcPct val="90000"/>
              </a:lnSpc>
              <a:spcBef>
                <a:spcPts val="72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SAFETY G</a:t>
            </a:r>
            <a:r>
              <a:rPr lang="en-US" sz="3000">
                <a:solidFill>
                  <a:srgbClr val="FFFFFF"/>
                </a:solidFill>
              </a:rPr>
              <a:t>LASSES</a:t>
            </a:r>
            <a:r>
              <a:rPr b="0" i="0" lang="en-US" sz="3000" u="none" cap="none" strike="noStrike">
                <a:solidFill>
                  <a:srgbClr val="FFFFFF"/>
                </a:solidFill>
                <a:latin typeface="Arial"/>
                <a:ea typeface="Arial"/>
                <a:cs typeface="Arial"/>
                <a:sym typeface="Arial"/>
              </a:rPr>
              <a:t> must be worn when using machinery (or within 5’-20’ depending on machine) and is mandatory </a:t>
            </a:r>
            <a:r>
              <a:rPr lang="en-US" sz="3000">
                <a:solidFill>
                  <a:srgbClr val="FFFFFF"/>
                </a:solidFill>
              </a:rPr>
              <a:t>in mechanical.</a:t>
            </a:r>
            <a:endParaRPr sz="3000">
              <a:solidFill>
                <a:srgbClr val="FFFFFF"/>
              </a:solidFill>
            </a:endParaRPr>
          </a:p>
          <a:p>
            <a:pPr indent="-304800" lvl="0" marL="342900" marR="0" rtl="0" algn="l">
              <a:lnSpc>
                <a:spcPct val="90000"/>
              </a:lnSpc>
              <a:spcBef>
                <a:spcPts val="72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Closed toed shoes must be worn around machinery and robots.</a:t>
            </a:r>
            <a:endParaRPr b="0" i="0" sz="3000" u="none" cap="none" strike="noStrike">
              <a:solidFill>
                <a:srgbClr val="FFFFFF"/>
              </a:solidFill>
              <a:latin typeface="Arial"/>
              <a:ea typeface="Arial"/>
              <a:cs typeface="Arial"/>
              <a:sym typeface="Arial"/>
            </a:endParaRPr>
          </a:p>
          <a:p>
            <a:pPr indent="-304800" lvl="0" marL="342900" marR="0" rtl="0" algn="l">
              <a:lnSpc>
                <a:spcPct val="90000"/>
              </a:lnSpc>
              <a:spcBef>
                <a:spcPts val="720"/>
              </a:spcBef>
              <a:spcAft>
                <a:spcPts val="0"/>
              </a:spcAft>
              <a:buClr>
                <a:srgbClr val="FFFFFF"/>
              </a:buClr>
              <a:buSzPts val="3000"/>
              <a:buFont typeface="Arial"/>
              <a:buChar char="•"/>
            </a:pPr>
            <a:r>
              <a:rPr lang="en-US" sz="3000">
                <a:solidFill>
                  <a:srgbClr val="FFFFFF"/>
                </a:solidFill>
              </a:rPr>
              <a:t>Ear protection when using loud tools.</a:t>
            </a:r>
            <a:endParaRPr sz="30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18"/>
          <p:cNvSpPr txBox="1"/>
          <p:nvPr>
            <p:ph type="title"/>
          </p:nvPr>
        </p:nvSpPr>
        <p:spPr>
          <a:xfrm>
            <a:off x="457200" y="16186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lang="en-US">
                <a:solidFill>
                  <a:srgbClr val="FFFFFF"/>
                </a:solidFill>
              </a:rPr>
              <a:t>Even More </a:t>
            </a:r>
            <a:r>
              <a:rPr b="0" i="0" lang="en-US" sz="4400" u="none" cap="none" strike="noStrike">
                <a:solidFill>
                  <a:srgbClr val="FFFFFF"/>
                </a:solidFill>
                <a:latin typeface="Arial"/>
                <a:ea typeface="Arial"/>
                <a:cs typeface="Arial"/>
                <a:sym typeface="Arial"/>
              </a:rPr>
              <a:t>General Safety…</a:t>
            </a:r>
            <a:endParaRPr>
              <a:solidFill>
                <a:srgbClr val="FFFFFF"/>
              </a:solidFill>
            </a:endParaRPr>
          </a:p>
        </p:txBody>
      </p:sp>
      <p:sp>
        <p:nvSpPr>
          <p:cNvPr id="165" name="Google Shape;165;p18"/>
          <p:cNvSpPr txBox="1"/>
          <p:nvPr>
            <p:ph idx="1" type="body"/>
          </p:nvPr>
        </p:nvSpPr>
        <p:spPr>
          <a:xfrm>
            <a:off x="457200" y="1188450"/>
            <a:ext cx="8229600" cy="5334000"/>
          </a:xfrm>
          <a:prstGeom prst="rect">
            <a:avLst/>
          </a:prstGeom>
          <a:noFill/>
          <a:ln>
            <a:noFill/>
          </a:ln>
        </p:spPr>
        <p:txBody>
          <a:bodyPr anchorCtr="0" anchor="t" bIns="45700" lIns="91425" spcFirstLastPara="1" rIns="91425" wrap="square" tIns="45700">
            <a:noAutofit/>
          </a:bodyPr>
          <a:lstStyle/>
          <a:p>
            <a:pPr indent="-330200" lvl="0" marL="342900" marR="0" rtl="0" algn="l">
              <a:lnSpc>
                <a:spcPct val="100000"/>
              </a:lnSpc>
              <a:spcBef>
                <a:spcPts val="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Know where Fire Extinguisher is located.</a:t>
            </a:r>
            <a:endParaRPr sz="3000">
              <a:solidFill>
                <a:srgbClr val="FFFFFF"/>
              </a:solidFill>
            </a:endParaRPr>
          </a:p>
          <a:p>
            <a:pPr indent="-330200" lvl="0" marL="342900" marR="0" rtl="0" algn="l">
              <a:lnSpc>
                <a:spcPct val="100000"/>
              </a:lnSpc>
              <a:spcBef>
                <a:spcPts val="64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Know what to do in an emergency.</a:t>
            </a:r>
            <a:endParaRPr b="0" i="0" sz="3000" u="none" cap="none" strike="noStrike">
              <a:solidFill>
                <a:srgbClr val="FFFFFF"/>
              </a:solidFill>
              <a:latin typeface="Arial"/>
              <a:ea typeface="Arial"/>
              <a:cs typeface="Arial"/>
              <a:sym typeface="Arial"/>
            </a:endParaRPr>
          </a:p>
          <a:p>
            <a:pPr indent="-298450" lvl="1" marL="742950" marR="0" rtl="0" algn="l">
              <a:lnSpc>
                <a:spcPct val="100000"/>
              </a:lnSpc>
              <a:spcBef>
                <a:spcPts val="640"/>
              </a:spcBef>
              <a:spcAft>
                <a:spcPts val="0"/>
              </a:spcAft>
              <a:buClr>
                <a:srgbClr val="FFFFFF"/>
              </a:buClr>
              <a:buSzPts val="3000"/>
              <a:buChar char="–"/>
            </a:pPr>
            <a:r>
              <a:rPr lang="en-US" sz="3000">
                <a:solidFill>
                  <a:srgbClr val="FFFFFF"/>
                </a:solidFill>
              </a:rPr>
              <a:t>If you get injured, you must notify a mentor and/or veteran!  Don’t try to hide it or be embarrassed.</a:t>
            </a:r>
            <a:endParaRPr sz="3000">
              <a:solidFill>
                <a:srgbClr val="FFFFFF"/>
              </a:solidFill>
            </a:endParaRPr>
          </a:p>
          <a:p>
            <a:pPr indent="-330200" lvl="0" marL="342900" marR="0" rtl="0" algn="l">
              <a:lnSpc>
                <a:spcPct val="100000"/>
              </a:lnSpc>
              <a:spcBef>
                <a:spcPts val="64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Think about the worst case scenario before starting a job to prepare your thought process with safety in mind.</a:t>
            </a:r>
            <a:endParaRPr sz="3000">
              <a:solidFill>
                <a:srgbClr val="FFFFFF"/>
              </a:solidFill>
            </a:endParaRPr>
          </a:p>
          <a:p>
            <a:pPr indent="-330200" lvl="0" marL="342900" marR="0" rtl="0" algn="l">
              <a:lnSpc>
                <a:spcPct val="100000"/>
              </a:lnSpc>
              <a:spcBef>
                <a:spcPts val="64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PUT TOOLS AND BITS AWAY WHEN FINISHED!!</a:t>
            </a:r>
            <a:endParaRPr sz="30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pic>
        <p:nvPicPr>
          <p:cNvPr descr="DSC02717" id="170" name="Google Shape;170;p19"/>
          <p:cNvPicPr preferRelativeResize="0"/>
          <p:nvPr/>
        </p:nvPicPr>
        <p:blipFill rotWithShape="1">
          <a:blip r:embed="rId3">
            <a:alphaModFix/>
          </a:blip>
          <a:srcRect b="0" l="0" r="0" t="0"/>
          <a:stretch/>
        </p:blipFill>
        <p:spPr>
          <a:xfrm>
            <a:off x="188750" y="3669300"/>
            <a:ext cx="4091700" cy="3069000"/>
          </a:xfrm>
          <a:prstGeom prst="rect">
            <a:avLst/>
          </a:prstGeom>
          <a:noFill/>
          <a:ln>
            <a:noFill/>
          </a:ln>
        </p:spPr>
      </p:pic>
      <p:sp>
        <p:nvSpPr>
          <p:cNvPr id="171" name="Google Shape;171;p19"/>
          <p:cNvSpPr txBox="1"/>
          <p:nvPr/>
        </p:nvSpPr>
        <p:spPr>
          <a:xfrm>
            <a:off x="459350" y="5935950"/>
            <a:ext cx="2202000" cy="4566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t>Electronics Room</a:t>
            </a:r>
            <a:endParaRPr sz="1800"/>
          </a:p>
        </p:txBody>
      </p:sp>
      <p:pic>
        <p:nvPicPr>
          <p:cNvPr descr="IMAG0670.jpg" id="172" name="Google Shape;172;p19"/>
          <p:cNvPicPr preferRelativeResize="0"/>
          <p:nvPr/>
        </p:nvPicPr>
        <p:blipFill rotWithShape="1">
          <a:blip r:embed="rId4">
            <a:alphaModFix/>
          </a:blip>
          <a:srcRect b="19636" l="0" r="0" t="20733"/>
          <a:stretch/>
        </p:blipFill>
        <p:spPr>
          <a:xfrm>
            <a:off x="251675" y="163575"/>
            <a:ext cx="3120700" cy="3308404"/>
          </a:xfrm>
          <a:prstGeom prst="rect">
            <a:avLst/>
          </a:prstGeom>
          <a:noFill/>
          <a:ln>
            <a:noFill/>
          </a:ln>
        </p:spPr>
      </p:pic>
      <p:pic>
        <p:nvPicPr>
          <p:cNvPr descr="IMAG0671.jpg" id="173" name="Google Shape;173;p19"/>
          <p:cNvPicPr preferRelativeResize="0"/>
          <p:nvPr/>
        </p:nvPicPr>
        <p:blipFill rotWithShape="1">
          <a:blip r:embed="rId5">
            <a:alphaModFix/>
          </a:blip>
          <a:srcRect b="0" l="0" r="0" t="46420"/>
          <a:stretch/>
        </p:blipFill>
        <p:spPr>
          <a:xfrm>
            <a:off x="5577000" y="0"/>
            <a:ext cx="3566997" cy="3397551"/>
          </a:xfrm>
          <a:prstGeom prst="rect">
            <a:avLst/>
          </a:prstGeom>
          <a:noFill/>
          <a:ln>
            <a:noFill/>
          </a:ln>
        </p:spPr>
      </p:pic>
      <p:pic>
        <p:nvPicPr>
          <p:cNvPr descr="IMAG0672.jpg" id="174" name="Google Shape;174;p19"/>
          <p:cNvPicPr preferRelativeResize="0"/>
          <p:nvPr/>
        </p:nvPicPr>
        <p:blipFill rotWithShape="1">
          <a:blip r:embed="rId6">
            <a:alphaModFix/>
          </a:blip>
          <a:srcRect b="6084" l="9083" r="42186" t="5349"/>
          <a:stretch/>
        </p:blipFill>
        <p:spPr>
          <a:xfrm>
            <a:off x="5576995" y="3549600"/>
            <a:ext cx="3236258" cy="3308400"/>
          </a:xfrm>
          <a:prstGeom prst="rect">
            <a:avLst/>
          </a:prstGeom>
          <a:noFill/>
          <a:ln>
            <a:noFill/>
          </a:ln>
        </p:spPr>
      </p:pic>
      <p:sp>
        <p:nvSpPr>
          <p:cNvPr id="175" name="Google Shape;175;p19"/>
          <p:cNvSpPr txBox="1"/>
          <p:nvPr/>
        </p:nvSpPr>
        <p:spPr>
          <a:xfrm>
            <a:off x="1063350" y="601925"/>
            <a:ext cx="2202000" cy="4566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t>H-3 Drafting Room</a:t>
            </a:r>
            <a:endParaRPr sz="1800"/>
          </a:p>
        </p:txBody>
      </p:sp>
      <p:sp>
        <p:nvSpPr>
          <p:cNvPr id="176" name="Google Shape;176;p19"/>
          <p:cNvSpPr txBox="1"/>
          <p:nvPr/>
        </p:nvSpPr>
        <p:spPr>
          <a:xfrm>
            <a:off x="5935950" y="5935950"/>
            <a:ext cx="2202000" cy="4566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t>Mechanical Room</a:t>
            </a:r>
            <a:endParaRPr sz="1800"/>
          </a:p>
        </p:txBody>
      </p:sp>
      <p:sp>
        <p:nvSpPr>
          <p:cNvPr id="177" name="Google Shape;177;p19"/>
          <p:cNvSpPr txBox="1"/>
          <p:nvPr/>
        </p:nvSpPr>
        <p:spPr>
          <a:xfrm>
            <a:off x="6259500" y="2806850"/>
            <a:ext cx="2202000" cy="4566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t>Welding Area</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pic>
        <p:nvPicPr>
          <p:cNvPr descr="dsc07219" id="182" name="Google Shape;182;p20"/>
          <p:cNvPicPr preferRelativeResize="0"/>
          <p:nvPr/>
        </p:nvPicPr>
        <p:blipFill rotWithShape="1">
          <a:blip r:embed="rId3">
            <a:alphaModFix/>
          </a:blip>
          <a:srcRect b="0" l="9616" r="0" t="17999"/>
          <a:stretch/>
        </p:blipFill>
        <p:spPr>
          <a:xfrm>
            <a:off x="0" y="0"/>
            <a:ext cx="6041100" cy="4112400"/>
          </a:xfrm>
          <a:prstGeom prst="rect">
            <a:avLst/>
          </a:prstGeom>
          <a:noFill/>
          <a:ln>
            <a:noFill/>
          </a:ln>
        </p:spPr>
      </p:pic>
      <p:pic>
        <p:nvPicPr>
          <p:cNvPr descr="DSC02140" id="183" name="Google Shape;183;p20"/>
          <p:cNvPicPr preferRelativeResize="0"/>
          <p:nvPr/>
        </p:nvPicPr>
        <p:blipFill rotWithShape="1">
          <a:blip r:embed="rId4">
            <a:alphaModFix/>
          </a:blip>
          <a:srcRect b="0" l="0" r="0" t="0"/>
          <a:stretch/>
        </p:blipFill>
        <p:spPr>
          <a:xfrm>
            <a:off x="3418600" y="2563950"/>
            <a:ext cx="5725500" cy="4294200"/>
          </a:xfrm>
          <a:prstGeom prst="rect">
            <a:avLst/>
          </a:prstGeom>
          <a:noFill/>
          <a:ln>
            <a:noFill/>
          </a:ln>
        </p:spPr>
      </p:pic>
      <p:sp>
        <p:nvSpPr>
          <p:cNvPr id="184" name="Google Shape;184;p20"/>
          <p:cNvSpPr txBox="1"/>
          <p:nvPr/>
        </p:nvSpPr>
        <p:spPr>
          <a:xfrm>
            <a:off x="509675" y="4630725"/>
            <a:ext cx="2497800" cy="541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t>Pinch Points!!</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lang="en-US" u="sng"/>
              <a:t>Hand / Cordless Drills</a:t>
            </a:r>
            <a:endParaRPr/>
          </a:p>
        </p:txBody>
      </p:sp>
      <p:sp>
        <p:nvSpPr>
          <p:cNvPr id="190" name="Google Shape;190;p21"/>
          <p:cNvSpPr txBox="1"/>
          <p:nvPr>
            <p:ph idx="1" type="body"/>
          </p:nvPr>
        </p:nvSpPr>
        <p:spPr>
          <a:xfrm>
            <a:off x="0" y="1219200"/>
            <a:ext cx="9144000" cy="5638800"/>
          </a:xfrm>
          <a:prstGeom prst="rect">
            <a:avLst/>
          </a:prstGeom>
          <a:noFill/>
          <a:ln>
            <a:noFill/>
          </a:ln>
        </p:spPr>
        <p:txBody>
          <a:bodyPr anchorCtr="0" anchor="t" bIns="45700" lIns="91425" spcFirstLastPara="1" rIns="91425" wrap="square" tIns="45700">
            <a:noAutofit/>
          </a:bodyPr>
          <a:lstStyle/>
          <a:p>
            <a:pPr indent="-304800" lvl="0" marL="342900" rtl="0" algn="l">
              <a:lnSpc>
                <a:spcPct val="90000"/>
              </a:lnSpc>
              <a:spcBef>
                <a:spcPts val="720"/>
              </a:spcBef>
              <a:spcAft>
                <a:spcPts val="0"/>
              </a:spcAft>
              <a:buClr>
                <a:srgbClr val="FFFFFF"/>
              </a:buClr>
              <a:buSzPts val="3000"/>
              <a:buFont typeface="Arial"/>
              <a:buChar char="•"/>
            </a:pPr>
            <a:r>
              <a:rPr lang="en-US" sz="3000">
                <a:solidFill>
                  <a:srgbClr val="FFFFFF"/>
                </a:solidFill>
              </a:rPr>
              <a:t>Use a Scratch Awl and metal ruler to locate and mark the center point for the hole you will drill.</a:t>
            </a:r>
            <a:endParaRPr sz="3000">
              <a:solidFill>
                <a:srgbClr val="FFFFFF"/>
              </a:solidFill>
            </a:endParaRPr>
          </a:p>
          <a:p>
            <a:pPr indent="-304800" lvl="0" marL="342900" rtl="0" algn="l">
              <a:lnSpc>
                <a:spcPct val="90000"/>
              </a:lnSpc>
              <a:spcBef>
                <a:spcPts val="720"/>
              </a:spcBef>
              <a:spcAft>
                <a:spcPts val="0"/>
              </a:spcAft>
              <a:buClr>
                <a:srgbClr val="FFFFFF"/>
              </a:buClr>
              <a:buSzPts val="3000"/>
              <a:buFont typeface="Arial"/>
              <a:buChar char="•"/>
            </a:pPr>
            <a:r>
              <a:rPr lang="en-US" sz="3000">
                <a:solidFill>
                  <a:srgbClr val="FFFFFF"/>
                </a:solidFill>
              </a:rPr>
              <a:t>Center punch a dimple in that location.</a:t>
            </a:r>
            <a:endParaRPr sz="3000">
              <a:solidFill>
                <a:srgbClr val="FFFFFF"/>
              </a:solidFill>
            </a:endParaRPr>
          </a:p>
          <a:p>
            <a:pPr indent="-304800" lvl="0" marL="342900" rtl="0" algn="l">
              <a:lnSpc>
                <a:spcPct val="90000"/>
              </a:lnSpc>
              <a:spcBef>
                <a:spcPts val="720"/>
              </a:spcBef>
              <a:spcAft>
                <a:spcPts val="0"/>
              </a:spcAft>
              <a:buClr>
                <a:srgbClr val="FFFFFF"/>
              </a:buClr>
              <a:buSzPts val="3000"/>
              <a:buFont typeface="Arial"/>
              <a:buChar char="•"/>
            </a:pPr>
            <a:r>
              <a:rPr lang="en-US" sz="3000">
                <a:solidFill>
                  <a:srgbClr val="FFFFFF"/>
                </a:solidFill>
              </a:rPr>
              <a:t>Use a Center Drill to start the hole… this increases precision. (Optional)</a:t>
            </a:r>
            <a:endParaRPr sz="3000">
              <a:solidFill>
                <a:srgbClr val="FFFFFF"/>
              </a:solidFill>
            </a:endParaRPr>
          </a:p>
          <a:p>
            <a:pPr indent="-304800" lvl="0" marL="342900" rtl="0" algn="l">
              <a:lnSpc>
                <a:spcPct val="90000"/>
              </a:lnSpc>
              <a:spcBef>
                <a:spcPts val="720"/>
              </a:spcBef>
              <a:spcAft>
                <a:spcPts val="0"/>
              </a:spcAft>
              <a:buClr>
                <a:srgbClr val="FFFFFF"/>
              </a:buClr>
              <a:buSzPts val="3000"/>
              <a:buFont typeface="Arial"/>
              <a:buChar char="•"/>
            </a:pPr>
            <a:r>
              <a:rPr lang="en-US" sz="3000">
                <a:solidFill>
                  <a:srgbClr val="FFFFFF"/>
                </a:solidFill>
              </a:rPr>
              <a:t>Clamp piece to a table to keep it from moving</a:t>
            </a:r>
            <a:endParaRPr sz="3000">
              <a:solidFill>
                <a:srgbClr val="FFFFFF"/>
              </a:solidFill>
            </a:endParaRPr>
          </a:p>
          <a:p>
            <a:pPr indent="-304800" lvl="0" marL="342900" rtl="0" algn="l">
              <a:lnSpc>
                <a:spcPct val="90000"/>
              </a:lnSpc>
              <a:spcBef>
                <a:spcPts val="720"/>
              </a:spcBef>
              <a:spcAft>
                <a:spcPts val="0"/>
              </a:spcAft>
              <a:buClr>
                <a:srgbClr val="FFFFFF"/>
              </a:buClr>
              <a:buSzPts val="3000"/>
              <a:buFont typeface="Arial"/>
              <a:buChar char="•"/>
            </a:pPr>
            <a:r>
              <a:rPr lang="en-US" sz="3000">
                <a:solidFill>
                  <a:srgbClr val="FFFFFF"/>
                </a:solidFill>
              </a:rPr>
              <a:t>Then use the correct size drill for the hole and keep an eye on the cordless drill to ensure you drill straight!</a:t>
            </a:r>
            <a:endParaRPr sz="3000">
              <a:solidFill>
                <a:srgbClr val="FFFFFF"/>
              </a:solidFill>
            </a:endParaRPr>
          </a:p>
          <a:p>
            <a:pPr indent="-304800" lvl="0" marL="342900" rtl="0" algn="l">
              <a:lnSpc>
                <a:spcPct val="90000"/>
              </a:lnSpc>
              <a:spcBef>
                <a:spcPts val="720"/>
              </a:spcBef>
              <a:spcAft>
                <a:spcPts val="0"/>
              </a:spcAft>
              <a:buClr>
                <a:srgbClr val="FFFFFF"/>
              </a:buClr>
              <a:buSzPts val="3000"/>
              <a:buFont typeface="Arial"/>
              <a:buChar char="•"/>
            </a:pPr>
            <a:r>
              <a:rPr lang="en-US" sz="3000">
                <a:solidFill>
                  <a:srgbClr val="FFFFFF"/>
                </a:solidFill>
              </a:rPr>
              <a:t>Don’t leave cordless drills at the edges of tables or in an upright position.</a:t>
            </a:r>
            <a:endParaRPr sz="3000">
              <a:solidFill>
                <a:srgbClr val="FFFFFF"/>
              </a:solidFill>
            </a:endParaRPr>
          </a:p>
          <a:p>
            <a:pPr indent="-304800" lvl="0" marL="342900" rtl="0" algn="l">
              <a:lnSpc>
                <a:spcPct val="90000"/>
              </a:lnSpc>
              <a:spcBef>
                <a:spcPts val="720"/>
              </a:spcBef>
              <a:spcAft>
                <a:spcPts val="0"/>
              </a:spcAft>
              <a:buClr>
                <a:srgbClr val="FFFFFF"/>
              </a:buClr>
              <a:buSzPts val="3000"/>
              <a:buFont typeface="Arial"/>
              <a:buChar char="•"/>
            </a:pPr>
            <a:r>
              <a:rPr lang="en-US" sz="3000">
                <a:solidFill>
                  <a:srgbClr val="FFFFFF"/>
                </a:solidFill>
              </a:rPr>
              <a:t>SAFETY GLASSES</a:t>
            </a:r>
            <a:endParaRPr sz="30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Font typeface="Arial"/>
              <a:buNone/>
            </a:pPr>
            <a:r>
              <a:rPr lang="en-US"/>
              <a:t>CNC </a:t>
            </a:r>
            <a:r>
              <a:rPr b="0" i="0" lang="en-US" sz="4400" u="none" cap="none" strike="noStrike">
                <a:solidFill>
                  <a:schemeClr val="dk2"/>
                </a:solidFill>
                <a:latin typeface="Arial"/>
                <a:ea typeface="Arial"/>
                <a:cs typeface="Arial"/>
                <a:sym typeface="Arial"/>
              </a:rPr>
              <a:t>Milling</a:t>
            </a:r>
            <a:endParaRPr/>
          </a:p>
        </p:txBody>
      </p:sp>
      <p:sp>
        <p:nvSpPr>
          <p:cNvPr id="196" name="Google Shape;196;p22"/>
          <p:cNvSpPr txBox="1"/>
          <p:nvPr>
            <p:ph idx="1" type="body"/>
          </p:nvPr>
        </p:nvSpPr>
        <p:spPr>
          <a:xfrm>
            <a:off x="457200" y="1295400"/>
            <a:ext cx="8458200" cy="5562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FFFFFF"/>
              </a:buClr>
              <a:buSzPts val="3200"/>
              <a:buFont typeface="Arial"/>
              <a:buChar char="•"/>
            </a:pPr>
            <a:r>
              <a:rPr lang="en-US">
                <a:solidFill>
                  <a:srgbClr val="FFFFFF"/>
                </a:solidFill>
              </a:rPr>
              <a:t>HAAS stuff - Only trained student who have been certified by Mr. Green can run the HAAS machines.</a:t>
            </a:r>
            <a:endParaRPr>
              <a:solidFill>
                <a:srgbClr val="FFFFFF"/>
              </a:solidFill>
            </a:endParaRPr>
          </a:p>
          <a:p>
            <a:pPr indent="-342900" lvl="0" marL="342900" marR="0" rtl="0" algn="l">
              <a:lnSpc>
                <a:spcPct val="100000"/>
              </a:lnSpc>
              <a:spcBef>
                <a:spcPts val="640"/>
              </a:spcBef>
              <a:spcAft>
                <a:spcPts val="0"/>
              </a:spcAft>
              <a:buClr>
                <a:srgbClr val="FFFFFF"/>
              </a:buClr>
              <a:buSzPts val="3200"/>
              <a:buFont typeface="Arial"/>
              <a:buChar char="•"/>
            </a:pPr>
            <a:r>
              <a:rPr b="0" i="0" lang="en-US" sz="3200" u="none" cap="none" strike="noStrike">
                <a:solidFill>
                  <a:srgbClr val="FFFFFF"/>
                </a:solidFill>
                <a:latin typeface="Arial"/>
                <a:ea typeface="Arial"/>
                <a:cs typeface="Arial"/>
                <a:sym typeface="Arial"/>
              </a:rPr>
              <a:t>Use </a:t>
            </a:r>
            <a:r>
              <a:rPr lang="en-US">
                <a:solidFill>
                  <a:srgbClr val="FFFFFF"/>
                </a:solidFill>
              </a:rPr>
              <a:t>a </a:t>
            </a:r>
            <a:r>
              <a:rPr b="0" i="0" lang="en-US" sz="3200" u="none" cap="none" strike="noStrike">
                <a:solidFill>
                  <a:srgbClr val="FFFFFF"/>
                </a:solidFill>
                <a:latin typeface="Arial"/>
                <a:ea typeface="Arial"/>
                <a:cs typeface="Arial"/>
                <a:sym typeface="Arial"/>
              </a:rPr>
              <a:t>Vi</a:t>
            </a:r>
            <a:r>
              <a:rPr lang="en-US">
                <a:solidFill>
                  <a:srgbClr val="FFFFFF"/>
                </a:solidFill>
              </a:rPr>
              <a:t>s</a:t>
            </a:r>
            <a:r>
              <a:rPr b="0" i="0" lang="en-US" sz="3200" u="none" cap="none" strike="noStrike">
                <a:solidFill>
                  <a:srgbClr val="FFFFFF"/>
                </a:solidFill>
                <a:latin typeface="Arial"/>
                <a:ea typeface="Arial"/>
                <a:cs typeface="Arial"/>
                <a:sym typeface="Arial"/>
              </a:rPr>
              <a:t>e or Finger Clamps to hold down the piece your cutting.</a:t>
            </a:r>
            <a:endParaRPr>
              <a:solidFill>
                <a:srgbClr val="FFFFFF"/>
              </a:solidFill>
            </a:endParaRPr>
          </a:p>
          <a:p>
            <a:pPr indent="-342900" lvl="0" marL="342900" marR="0" rtl="0" algn="l">
              <a:lnSpc>
                <a:spcPct val="100000"/>
              </a:lnSpc>
              <a:spcBef>
                <a:spcPts val="640"/>
              </a:spcBef>
              <a:spcAft>
                <a:spcPts val="0"/>
              </a:spcAft>
              <a:buClr>
                <a:srgbClr val="FFFFFF"/>
              </a:buClr>
              <a:buSzPts val="3200"/>
              <a:buFont typeface="Arial"/>
              <a:buChar char="•"/>
            </a:pPr>
            <a:r>
              <a:rPr b="0" i="0" lang="en-US" sz="3200" u="none" cap="none" strike="noStrike">
                <a:solidFill>
                  <a:srgbClr val="FFFFFF"/>
                </a:solidFill>
                <a:latin typeface="Arial"/>
                <a:ea typeface="Arial"/>
                <a:cs typeface="Arial"/>
                <a:sym typeface="Arial"/>
              </a:rPr>
              <a:t>SAFETY G</a:t>
            </a:r>
            <a:r>
              <a:rPr lang="en-US">
                <a:solidFill>
                  <a:srgbClr val="FFFFFF"/>
                </a:solidFill>
              </a:rPr>
              <a:t>LASSES</a:t>
            </a:r>
            <a:r>
              <a:rPr b="0" i="0" lang="en-US" sz="3200" u="none" cap="none" strike="noStrike">
                <a:solidFill>
                  <a:srgbClr val="FFFFFF"/>
                </a:solidFill>
                <a:latin typeface="Arial"/>
                <a:ea typeface="Arial"/>
                <a:cs typeface="Arial"/>
                <a:sym typeface="Arial"/>
              </a:rPr>
              <a:t>!!!</a:t>
            </a:r>
            <a:endParaRPr b="0" i="0" sz="3200" u="none" cap="none" strike="noStrike">
              <a:solidFill>
                <a:srgbClr val="FFFFFF"/>
              </a:solidFill>
              <a:latin typeface="Arial"/>
              <a:ea typeface="Arial"/>
              <a:cs typeface="Arial"/>
              <a:sym typeface="Arial"/>
            </a:endParaRPr>
          </a:p>
          <a:p>
            <a:pPr indent="-342900" lvl="0" marL="342900" marR="0" rtl="0" algn="l">
              <a:lnSpc>
                <a:spcPct val="100000"/>
              </a:lnSpc>
              <a:spcBef>
                <a:spcPts val="640"/>
              </a:spcBef>
              <a:spcAft>
                <a:spcPts val="0"/>
              </a:spcAft>
              <a:buClr>
                <a:srgbClr val="FFFFFF"/>
              </a:buClr>
              <a:buSzPts val="3200"/>
              <a:buFont typeface="Arial"/>
              <a:buChar char="•"/>
            </a:pPr>
            <a:r>
              <a:rPr lang="en-US">
                <a:solidFill>
                  <a:srgbClr val="FFFFFF"/>
                </a:solidFill>
              </a:rPr>
              <a:t>Keep your hand on or near the E-Stop. (The big red button)</a:t>
            </a:r>
            <a:endParaRPr>
              <a:solidFill>
                <a:srgbClr val="FFFF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